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中間スタイル 4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中間スタイル 4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中間スタイル 4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-130" y="43"/>
      </p:cViewPr>
      <p:guideLst>
        <p:guide orient="horz" pos="3143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6858508" cy="9906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1450" y="2617136"/>
            <a:ext cx="3981650" cy="2189103"/>
          </a:xfrm>
        </p:spPr>
        <p:txBody>
          <a:bodyPr anchor="b">
            <a:noAutofit/>
          </a:bodyPr>
          <a:lstStyle>
            <a:lvl1pPr algn="ctr">
              <a:defRPr sz="3600">
                <a:effectLst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1450" y="5197584"/>
            <a:ext cx="3981650" cy="1989940"/>
          </a:xfrm>
        </p:spPr>
        <p:txBody>
          <a:bodyPr anchor="t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49063" y="7301092"/>
            <a:ext cx="504957" cy="403578"/>
          </a:xfrm>
        </p:spPr>
        <p:txBody>
          <a:bodyPr/>
          <a:lstStyle/>
          <a:p>
            <a:fld id="{8A839A4A-C6B9-4C9B-BB76-275FEB289655}" type="datetimeFigureOut">
              <a:rPr kumimoji="1" lang="ja-JP" altLang="en-US" smtClean="0"/>
              <a:t>2024/7/9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1451" y="7301092"/>
            <a:ext cx="3048645" cy="403578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988" y="7301092"/>
            <a:ext cx="310112" cy="403578"/>
          </a:xfrm>
        </p:spPr>
        <p:txBody>
          <a:bodyPr/>
          <a:lstStyle/>
          <a:p>
            <a:fld id="{B769F355-C9BA-494C-B10D-280B7CB0805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514869" y="5014142"/>
            <a:ext cx="383481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189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6955599"/>
            <a:ext cx="5099051" cy="818622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9695" y="1492015"/>
            <a:ext cx="5318612" cy="485516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649" y="7774221"/>
            <a:ext cx="5099051" cy="71314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9A4A-C6B9-4C9B-BB76-275FEB289655}" type="datetimeFigureOut">
              <a:rPr kumimoji="1" lang="ja-JP" altLang="en-US" smtClean="0"/>
              <a:t>2024/7/9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F355-C9BA-494C-B10D-280B7CB080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9561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1309928"/>
            <a:ext cx="5099051" cy="4474687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9" y="6175962"/>
            <a:ext cx="5099052" cy="231140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9A4A-C6B9-4C9B-BB76-275FEB289655}" type="datetimeFigureOut">
              <a:rPr kumimoji="1" lang="ja-JP" altLang="en-US" smtClean="0"/>
              <a:t>2024/7/9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F355-C9BA-494C-B10D-280B7CB0805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58849" y="5980287"/>
            <a:ext cx="495481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769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750" y="1418635"/>
            <a:ext cx="4800188" cy="3424298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00150" y="4842933"/>
            <a:ext cx="4419599" cy="941681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35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7" y="6273801"/>
            <a:ext cx="5099054" cy="22135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9A4A-C6B9-4C9B-BB76-275FEB289655}" type="datetimeFigureOut">
              <a:rPr kumimoji="1" lang="ja-JP" altLang="en-US" smtClean="0"/>
              <a:t>2024/7/9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F355-C9BA-494C-B10D-280B7CB0805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637477" y="1307745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54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25128" y="4084701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54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958849" y="5980287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556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52" y="4779061"/>
            <a:ext cx="5099046" cy="21216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51" y="6900661"/>
            <a:ext cx="5099048" cy="12428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9A4A-C6B9-4C9B-BB76-275FEB289655}" type="datetimeFigureOut">
              <a:rPr kumimoji="1" lang="ja-JP" altLang="en-US" smtClean="0"/>
              <a:t>2024/7/9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F355-C9BA-494C-B10D-280B7CB080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1113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062" y="1418635"/>
            <a:ext cx="4743876" cy="3240854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882651" y="5256784"/>
            <a:ext cx="5099048" cy="128117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9" y="6542852"/>
            <a:ext cx="5099052" cy="1944511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9A4A-C6B9-4C9B-BB76-275FEB289655}" type="datetimeFigureOut">
              <a:rPr kumimoji="1" lang="ja-JP" altLang="en-US" smtClean="0"/>
              <a:t>2024/7/9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F355-C9BA-494C-B10D-280B7CB0805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58546" y="1295515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37348" y="3766718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958849" y="4953000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1481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1418634"/>
            <a:ext cx="5099051" cy="331423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400" b="0" dirty="0"/>
            </a:lvl1pPr>
          </a:lstStyle>
          <a:p>
            <a:pPr marL="0" lv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882651" y="5151120"/>
            <a:ext cx="5099048" cy="130759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9" y="6457245"/>
            <a:ext cx="5099051" cy="2030119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9A4A-C6B9-4C9B-BB76-275FEB289655}" type="datetimeFigureOut">
              <a:rPr kumimoji="1" lang="ja-JP" altLang="en-US" smtClean="0"/>
              <a:t>2024/7/9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F355-C9BA-494C-B10D-280B7CB0805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58852" y="4953000"/>
            <a:ext cx="495481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787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2649" y="3596863"/>
            <a:ext cx="5099052" cy="4890503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9A4A-C6B9-4C9B-BB76-275FEB289655}" type="datetimeFigureOut">
              <a:rPr kumimoji="1" lang="ja-JP" altLang="en-US" smtClean="0"/>
              <a:t>2024/7/9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F355-C9BA-494C-B10D-280B7CB0805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958850" y="3401190"/>
            <a:ext cx="495481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2504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67500" y="1309929"/>
            <a:ext cx="1214198" cy="717743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2651" y="1309929"/>
            <a:ext cx="3686632" cy="7177434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9A4A-C6B9-4C9B-BB76-275FEB289655}" type="datetimeFigureOut">
              <a:rPr kumimoji="1" lang="ja-JP" altLang="en-US" smtClean="0"/>
              <a:t>2024/7/9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F355-C9BA-494C-B10D-280B7CB0805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4684134" y="1309929"/>
            <a:ext cx="0" cy="7177434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1224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58849" y="3403487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9A4A-C6B9-4C9B-BB76-275FEB289655}" type="datetimeFigureOut">
              <a:rPr kumimoji="1" lang="ja-JP" altLang="en-US" smtClean="0"/>
              <a:t>2024/7/9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F355-C9BA-494C-B10D-280B7CB080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1689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849" y="2370930"/>
            <a:ext cx="4946651" cy="2632520"/>
          </a:xfrm>
        </p:spPr>
        <p:txBody>
          <a:bodyPr anchor="b">
            <a:normAutofit/>
          </a:bodyPr>
          <a:lstStyle>
            <a:lvl1pPr algn="ctr">
              <a:defRPr sz="3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8849" y="5394797"/>
            <a:ext cx="4946651" cy="157446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9A4A-C6B9-4C9B-BB76-275FEB289655}" type="datetimeFigureOut">
              <a:rPr kumimoji="1" lang="ja-JP" altLang="en-US" smtClean="0"/>
              <a:t>2024/7/9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F355-C9BA-494C-B10D-280B7CB0805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958850" y="5199122"/>
            <a:ext cx="494665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4888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958849" y="3403487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1322154"/>
            <a:ext cx="5099051" cy="18833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2650" y="3592576"/>
            <a:ext cx="2503170" cy="4979416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3864" y="3592576"/>
            <a:ext cx="2503170" cy="4979416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9A4A-C6B9-4C9B-BB76-275FEB289655}" type="datetimeFigureOut">
              <a:rPr kumimoji="1" lang="ja-JP" altLang="en-US" smtClean="0"/>
              <a:t>2024/7/9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F355-C9BA-494C-B10D-280B7CB080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1498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51" y="3840103"/>
            <a:ext cx="2503170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2651" y="4684713"/>
            <a:ext cx="2503170" cy="3909568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1374" y="3840103"/>
            <a:ext cx="2503170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1374" y="4684713"/>
            <a:ext cx="2503170" cy="3909568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9A4A-C6B9-4C9B-BB76-275FEB289655}" type="datetimeFigureOut">
              <a:rPr kumimoji="1" lang="ja-JP" altLang="en-US" smtClean="0"/>
              <a:t>2024/7/9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F355-C9BA-494C-B10D-280B7CB0805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958849" y="3401190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128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1322154"/>
            <a:ext cx="5099051" cy="18833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9A4A-C6B9-4C9B-BB76-275FEB289655}" type="datetimeFigureOut">
              <a:rPr kumimoji="1" lang="ja-JP" altLang="en-US" smtClean="0"/>
              <a:t>2024/7/9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F355-C9BA-494C-B10D-280B7CB0805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958849" y="3401190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5887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9A4A-C6B9-4C9B-BB76-275FEB289655}" type="datetimeFigureOut">
              <a:rPr kumimoji="1" lang="ja-JP" altLang="en-US" smtClean="0"/>
              <a:t>2024/7/9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F355-C9BA-494C-B10D-280B7CB080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3630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8" y="2005660"/>
            <a:ext cx="1902599" cy="19812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047" y="1418636"/>
            <a:ext cx="2891654" cy="7068728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648" y="4378205"/>
            <a:ext cx="1902599" cy="352213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9A4A-C6B9-4C9B-BB76-275FEB289655}" type="datetimeFigureOut">
              <a:rPr kumimoji="1" lang="ja-JP" altLang="en-US" smtClean="0"/>
              <a:t>2024/7/9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F355-C9BA-494C-B10D-280B7CB0805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958849" y="4206992"/>
            <a:ext cx="175019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95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2721091"/>
            <a:ext cx="2724152" cy="19812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02" y="1492014"/>
            <a:ext cx="2197097" cy="6921974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649" y="4702291"/>
            <a:ext cx="2724151" cy="264160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9A4A-C6B9-4C9B-BB76-275FEB289655}" type="datetimeFigureOut">
              <a:rPr kumimoji="1" lang="ja-JP" altLang="en-US" smtClean="0"/>
              <a:t>2024/7/9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F355-C9BA-494C-B10D-280B7CB080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3914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" y="0"/>
            <a:ext cx="6864350" cy="9906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2649" y="1322154"/>
            <a:ext cx="5099051" cy="188336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9" y="3596862"/>
            <a:ext cx="5099052" cy="49761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67503" y="8609659"/>
            <a:ext cx="861212" cy="4035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A839A4A-C6B9-4C9B-BB76-275FEB289655}" type="datetimeFigureOut">
              <a:rPr kumimoji="1" lang="ja-JP" altLang="en-US" smtClean="0"/>
              <a:t>2024/7/9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82649" y="8609659"/>
            <a:ext cx="3828500" cy="4035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85068" y="8609659"/>
            <a:ext cx="296633" cy="4035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769F355-C9BA-494C-B10D-280B7CB080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0763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  <p:sldLayoutId id="2147484012" r:id="rId12"/>
    <p:sldLayoutId id="2147484013" r:id="rId13"/>
    <p:sldLayoutId id="2147484014" r:id="rId14"/>
    <p:sldLayoutId id="2147484015" r:id="rId15"/>
    <p:sldLayoutId id="2147484016" r:id="rId16"/>
    <p:sldLayoutId id="2147484017" r:id="rId17"/>
  </p:sldLayoutIdLst>
  <p:txStyles>
    <p:titleStyle>
      <a:lvl1pPr algn="ctr" defTabSz="342900" rtl="0" eaLnBrk="1" latinLnBrk="0" hangingPunct="1">
        <a:spcBef>
          <a:spcPct val="0"/>
        </a:spcBef>
        <a:buNone/>
        <a:defRPr kumimoji="1" sz="3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kumimoji="1"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kumimoji="1"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kumimoji="1"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kumimoji="1"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kumimoji="1"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kumimoji="1"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kumimoji="1"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kumimoji="1"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kumimoji="1"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3A5DF634-942D-41DC-9E80-78F6BACCE36E}"/>
              </a:ext>
            </a:extLst>
          </p:cNvPr>
          <p:cNvSpPr/>
          <p:nvPr/>
        </p:nvSpPr>
        <p:spPr>
          <a:xfrm>
            <a:off x="415332" y="653989"/>
            <a:ext cx="6028266" cy="67874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>
                <a:solidFill>
                  <a:schemeClr val="tx1"/>
                </a:solidFill>
                <a:latin typeface="+mj-ea"/>
                <a:ea typeface="+mj-ea"/>
              </a:rPr>
              <a:t>NST</a:t>
            </a:r>
            <a:r>
              <a:rPr kumimoji="1" lang="ja-JP" altLang="en-US" sz="3600" dirty="0">
                <a:solidFill>
                  <a:schemeClr val="tx1"/>
                </a:solidFill>
                <a:latin typeface="+mj-ea"/>
                <a:ea typeface="+mj-ea"/>
              </a:rPr>
              <a:t>専門療法士研修</a:t>
            </a:r>
          </a:p>
        </p:txBody>
      </p:sp>
      <p:sp>
        <p:nvSpPr>
          <p:cNvPr id="8" name="スクロール: 横 7">
            <a:extLst>
              <a:ext uri="{FF2B5EF4-FFF2-40B4-BE49-F238E27FC236}">
                <a16:creationId xmlns:a16="http://schemas.microsoft.com/office/drawing/2014/main" id="{CDB2188F-5270-455C-A2C5-975B7C289E12}"/>
              </a:ext>
            </a:extLst>
          </p:cNvPr>
          <p:cNvSpPr/>
          <p:nvPr/>
        </p:nvSpPr>
        <p:spPr>
          <a:xfrm>
            <a:off x="428980" y="2191934"/>
            <a:ext cx="6028266" cy="1458508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1600" dirty="0">
                <a:solidFill>
                  <a:schemeClr val="tx1"/>
                </a:solidFill>
                <a:latin typeface="+mj-ea"/>
                <a:ea typeface="+mj-ea"/>
              </a:rPr>
              <a:t>【NST(nutrition support team)</a:t>
            </a:r>
            <a:r>
              <a:rPr lang="ja-JP" altLang="en-US" sz="1600" dirty="0">
                <a:solidFill>
                  <a:schemeClr val="tx1"/>
                </a:solidFill>
                <a:latin typeface="+mj-ea"/>
                <a:ea typeface="+mj-ea"/>
              </a:rPr>
              <a:t>とは</a:t>
            </a:r>
            <a:r>
              <a:rPr lang="en-US" altLang="ja-JP" sz="1600" dirty="0">
                <a:solidFill>
                  <a:schemeClr val="tx1"/>
                </a:solidFill>
                <a:latin typeface="+mj-ea"/>
                <a:ea typeface="+mj-ea"/>
              </a:rPr>
              <a:t>】</a:t>
            </a:r>
          </a:p>
          <a:p>
            <a:r>
              <a:rPr lang="ja-JP" altLang="en-US" sz="1600" u="sng" dirty="0">
                <a:solidFill>
                  <a:schemeClr val="tx1"/>
                </a:solidFill>
                <a:latin typeface="+mj-ea"/>
                <a:ea typeface="+mj-ea"/>
              </a:rPr>
              <a:t>医師、看護師、薬剤師、管理栄養士、歯科医師、言語聴覚士</a:t>
            </a:r>
            <a:r>
              <a:rPr lang="ja-JP" altLang="en-US" sz="1600" dirty="0">
                <a:solidFill>
                  <a:schemeClr val="tx1"/>
                </a:solidFill>
                <a:latin typeface="+mj-ea"/>
                <a:ea typeface="+mj-ea"/>
              </a:rPr>
              <a:t>などの多職種で栄養サポートを実践する集団</a:t>
            </a:r>
            <a:r>
              <a:rPr lang="en-US" altLang="ja-JP" sz="1600" dirty="0">
                <a:solidFill>
                  <a:schemeClr val="tx1"/>
                </a:solidFill>
                <a:latin typeface="+mj-ea"/>
                <a:ea typeface="+mj-ea"/>
              </a:rPr>
              <a:t>(</a:t>
            </a:r>
            <a:r>
              <a:rPr lang="ja-JP" altLang="en-US" sz="1600" dirty="0">
                <a:solidFill>
                  <a:schemeClr val="tx1"/>
                </a:solidFill>
                <a:latin typeface="+mj-ea"/>
                <a:ea typeface="+mj-ea"/>
              </a:rPr>
              <a:t>チーム</a:t>
            </a:r>
            <a:r>
              <a:rPr lang="en-US" altLang="ja-JP" sz="1600" dirty="0">
                <a:solidFill>
                  <a:schemeClr val="tx1"/>
                </a:solidFill>
                <a:latin typeface="+mj-ea"/>
                <a:ea typeface="+mj-ea"/>
              </a:rPr>
              <a:t>)</a:t>
            </a:r>
            <a:r>
              <a:rPr lang="ja-JP" altLang="en-US" sz="1600" dirty="0">
                <a:solidFill>
                  <a:schemeClr val="tx1"/>
                </a:solidFill>
                <a:latin typeface="+mj-ea"/>
                <a:ea typeface="+mj-ea"/>
              </a:rPr>
              <a:t>のこと。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9AE713C-9ADB-432E-BD50-C6A75CBCE258}"/>
              </a:ext>
            </a:extLst>
          </p:cNvPr>
          <p:cNvSpPr txBox="1"/>
          <p:nvPr/>
        </p:nvSpPr>
        <p:spPr>
          <a:xfrm>
            <a:off x="428980" y="1598473"/>
            <a:ext cx="60282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600" dirty="0" smtClean="0">
                <a:latin typeface="+mj-ea"/>
                <a:ea typeface="+mj-ea"/>
              </a:rPr>
              <a:t>令和６年度</a:t>
            </a:r>
            <a:r>
              <a:rPr kumimoji="1" lang="en-US" altLang="ja-JP" sz="1600" dirty="0">
                <a:latin typeface="+mj-ea"/>
                <a:ea typeface="+mj-ea"/>
              </a:rPr>
              <a:t>NST</a:t>
            </a:r>
            <a:r>
              <a:rPr kumimoji="1" lang="ja-JP" altLang="en-US" sz="1600" dirty="0">
                <a:latin typeface="+mj-ea"/>
                <a:ea typeface="+mj-ea"/>
              </a:rPr>
              <a:t>専門療法士研修を開催します。</a:t>
            </a:r>
            <a:endParaRPr kumimoji="1" lang="en-US" altLang="ja-JP" sz="1600" dirty="0">
              <a:latin typeface="+mj-ea"/>
              <a:ea typeface="+mj-ea"/>
            </a:endParaRPr>
          </a:p>
          <a:p>
            <a:r>
              <a:rPr kumimoji="1" lang="ja-JP" altLang="en-US" sz="1600" dirty="0">
                <a:latin typeface="+mj-ea"/>
                <a:ea typeface="+mj-ea"/>
              </a:rPr>
              <a:t>院内の職員はもちろん、院外からの参加も随時受け付けています！</a:t>
            </a:r>
            <a:endParaRPr kumimoji="1" lang="en-US" altLang="ja-JP" sz="1600" dirty="0">
              <a:latin typeface="+mj-ea"/>
              <a:ea typeface="+mj-ea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7205F97-B76E-4275-87CD-DB5C7206987C}"/>
              </a:ext>
            </a:extLst>
          </p:cNvPr>
          <p:cNvSpPr/>
          <p:nvPr/>
        </p:nvSpPr>
        <p:spPr>
          <a:xfrm>
            <a:off x="588406" y="3569945"/>
            <a:ext cx="5709413" cy="35098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600" b="0" dirty="0">
                <a:solidFill>
                  <a:schemeClr val="tx1"/>
                </a:solidFill>
                <a:latin typeface="+mj-ea"/>
                <a:ea typeface="+mj-ea"/>
              </a:rPr>
              <a:t>【</a:t>
            </a:r>
            <a:r>
              <a:rPr kumimoji="1" lang="ja-JP" altLang="en-US" sz="1600" b="0" dirty="0">
                <a:solidFill>
                  <a:schemeClr val="tx1"/>
                </a:solidFill>
                <a:latin typeface="+mj-ea"/>
                <a:ea typeface="+mj-ea"/>
              </a:rPr>
              <a:t>対象者</a:t>
            </a:r>
            <a:r>
              <a:rPr kumimoji="1" lang="en-US" altLang="ja-JP" sz="1600" b="0" dirty="0">
                <a:solidFill>
                  <a:schemeClr val="tx1"/>
                </a:solidFill>
                <a:latin typeface="+mj-ea"/>
                <a:ea typeface="+mj-ea"/>
              </a:rPr>
              <a:t>】</a:t>
            </a:r>
          </a:p>
          <a:p>
            <a:r>
              <a:rPr kumimoji="1" lang="ja-JP" altLang="en-US" sz="1600" b="0" kern="1200" dirty="0">
                <a:solidFill>
                  <a:schemeClr val="tx1"/>
                </a:solidFill>
                <a:latin typeface="+mj-ea"/>
                <a:ea typeface="+mj-ea"/>
              </a:rPr>
              <a:t>　・</a:t>
            </a:r>
            <a:r>
              <a:rPr kumimoji="1" lang="en-US" altLang="ja-JP" sz="1600" b="0" kern="1200" dirty="0">
                <a:solidFill>
                  <a:schemeClr val="tx1"/>
                </a:solidFill>
                <a:latin typeface="+mj-ea"/>
                <a:ea typeface="+mj-ea"/>
              </a:rPr>
              <a:t>NST</a:t>
            </a:r>
            <a:r>
              <a:rPr kumimoji="1" lang="ja-JP" altLang="en-US" sz="1600" b="0" kern="1200" dirty="0">
                <a:solidFill>
                  <a:schemeClr val="tx1"/>
                </a:solidFill>
                <a:latin typeface="+mj-ea"/>
                <a:ea typeface="+mj-ea"/>
              </a:rPr>
              <a:t>専任としてのチーム医療活動に興味がある方</a:t>
            </a:r>
            <a:endParaRPr kumimoji="1" lang="en-US" altLang="ja-JP" sz="1600" b="0" kern="1200" dirty="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kumimoji="1" lang="ja-JP" altLang="en-US" sz="1600" b="0" kern="1200" dirty="0">
                <a:solidFill>
                  <a:schemeClr val="tx1"/>
                </a:solidFill>
                <a:latin typeface="+mj-ea"/>
                <a:ea typeface="+mj-ea"/>
              </a:rPr>
              <a:t>　・</a:t>
            </a:r>
            <a:r>
              <a:rPr kumimoji="1" lang="en-US" altLang="ja-JP" sz="1600" b="0" kern="1200" dirty="0">
                <a:solidFill>
                  <a:schemeClr val="tx1"/>
                </a:solidFill>
                <a:latin typeface="+mj-ea"/>
                <a:ea typeface="+mj-ea"/>
              </a:rPr>
              <a:t>NST</a:t>
            </a:r>
            <a:r>
              <a:rPr kumimoji="1" lang="ja-JP" altLang="en-US" sz="1600" b="0" kern="1200" dirty="0">
                <a:solidFill>
                  <a:schemeClr val="tx1"/>
                </a:solidFill>
                <a:latin typeface="+mj-ea"/>
                <a:ea typeface="+mj-ea"/>
              </a:rPr>
              <a:t>専門療法士の受験を希望する方</a:t>
            </a:r>
            <a:endParaRPr kumimoji="1" lang="en-US" altLang="ja-JP" sz="1600" b="0" kern="1200" dirty="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kumimoji="1" lang="ja-JP" altLang="en-US" sz="1600" b="0" kern="1200" dirty="0">
                <a:solidFill>
                  <a:schemeClr val="tx1"/>
                </a:solidFill>
                <a:latin typeface="+mj-ea"/>
                <a:ea typeface="+mj-ea"/>
              </a:rPr>
              <a:t>　・臨床栄養について勉強したい方</a:t>
            </a:r>
            <a:endParaRPr kumimoji="1" lang="en-US" altLang="ja-JP" sz="1600" b="0" kern="1200" dirty="0">
              <a:solidFill>
                <a:schemeClr val="tx1"/>
              </a:solidFill>
              <a:latin typeface="+mj-ea"/>
              <a:ea typeface="+mj-ea"/>
            </a:endParaRPr>
          </a:p>
          <a:p>
            <a:endParaRPr kumimoji="1" lang="en-US" altLang="ja-JP" sz="1600" b="0" kern="1200" dirty="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kumimoji="1" lang="en-US" altLang="ja-JP" sz="1600" dirty="0">
                <a:solidFill>
                  <a:schemeClr val="tx1"/>
                </a:solidFill>
                <a:latin typeface="+mj-ea"/>
                <a:ea typeface="+mj-ea"/>
              </a:rPr>
              <a:t>【</a:t>
            </a:r>
            <a:r>
              <a:rPr kumimoji="1" lang="ja-JP" altLang="en-US" sz="1600" dirty="0">
                <a:solidFill>
                  <a:schemeClr val="tx1"/>
                </a:solidFill>
                <a:latin typeface="+mj-ea"/>
                <a:ea typeface="+mj-ea"/>
              </a:rPr>
              <a:t>対象職種（資格）</a:t>
            </a:r>
            <a:r>
              <a:rPr kumimoji="1" lang="en-US" altLang="ja-JP" sz="1600" dirty="0">
                <a:solidFill>
                  <a:schemeClr val="tx1"/>
                </a:solidFill>
                <a:latin typeface="+mj-ea"/>
                <a:ea typeface="+mj-ea"/>
              </a:rPr>
              <a:t>】</a:t>
            </a:r>
          </a:p>
          <a:p>
            <a:r>
              <a:rPr kumimoji="1" lang="ja-JP" altLang="en-US" sz="1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kumimoji="1" lang="zh-TW" altLang="en-US" sz="1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看護師、薬剤師、管理栄養士、</a:t>
            </a:r>
            <a:endParaRPr kumimoji="1" lang="en-US" altLang="zh-TW" sz="16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1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kumimoji="1" lang="zh-TW" altLang="en-US" sz="1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言語聴覚士、 理学療法士、作業療法士、</a:t>
            </a:r>
            <a:endParaRPr kumimoji="1" lang="en-US" altLang="zh-TW" sz="16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1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kumimoji="1" lang="zh-TW" altLang="en-US" sz="1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歯科衛生士</a:t>
            </a:r>
            <a:r>
              <a:rPr kumimoji="1" lang="ja-JP" altLang="en-US" sz="1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r>
              <a:rPr kumimoji="1" lang="zh-TW" altLang="en-US" sz="1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診療放射線技師</a:t>
            </a:r>
            <a:r>
              <a:rPr kumimoji="1" lang="ja-JP" altLang="en-US" sz="1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r>
              <a:rPr kumimoji="1" lang="zh-TW" altLang="en-US" sz="1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臨床検査技師</a:t>
            </a:r>
            <a:endParaRPr kumimoji="1" lang="en-US" altLang="zh-TW" sz="16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kumimoji="1" lang="en-US" altLang="zh-TW" sz="16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en-US" altLang="ja-JP" sz="1600" dirty="0">
                <a:solidFill>
                  <a:schemeClr val="tx1"/>
                </a:solidFill>
                <a:latin typeface="+mj-ea"/>
                <a:ea typeface="+mj-ea"/>
              </a:rPr>
              <a:t>【</a:t>
            </a:r>
            <a:r>
              <a:rPr kumimoji="1" lang="ja-JP" altLang="en-US" sz="1600" dirty="0">
                <a:solidFill>
                  <a:schemeClr val="tx1"/>
                </a:solidFill>
                <a:latin typeface="+mj-ea"/>
                <a:ea typeface="+mj-ea"/>
              </a:rPr>
              <a:t>研修期間</a:t>
            </a:r>
            <a:r>
              <a:rPr kumimoji="1" lang="en-US" altLang="ja-JP" sz="1600" dirty="0">
                <a:solidFill>
                  <a:schemeClr val="tx1"/>
                </a:solidFill>
                <a:latin typeface="+mj-ea"/>
                <a:ea typeface="+mj-ea"/>
              </a:rPr>
              <a:t>】</a:t>
            </a:r>
          </a:p>
          <a:p>
            <a:r>
              <a:rPr kumimoji="1" lang="ja-JP" altLang="en-US" sz="1600" kern="1200" dirty="0">
                <a:solidFill>
                  <a:schemeClr val="tx1"/>
                </a:solidFill>
                <a:latin typeface="+mj-ea"/>
                <a:ea typeface="+mj-ea"/>
              </a:rPr>
              <a:t>　</a:t>
            </a:r>
            <a:r>
              <a:rPr kumimoji="1" lang="ja-JP" altLang="en-US" sz="1600" kern="1200" dirty="0" smtClean="0">
                <a:solidFill>
                  <a:schemeClr val="tx1"/>
                </a:solidFill>
                <a:latin typeface="+mj-ea"/>
                <a:ea typeface="+mj-ea"/>
              </a:rPr>
              <a:t>令和６年６月</a:t>
            </a:r>
            <a:r>
              <a:rPr kumimoji="1" lang="ja-JP" altLang="en-US" sz="1600" kern="1200" dirty="0">
                <a:solidFill>
                  <a:schemeClr val="tx1"/>
                </a:solidFill>
                <a:latin typeface="+mj-ea"/>
                <a:ea typeface="+mj-ea"/>
              </a:rPr>
              <a:t>から</a:t>
            </a:r>
            <a:r>
              <a:rPr kumimoji="1" lang="ja-JP" altLang="en-US" sz="1600" kern="1200" dirty="0" smtClean="0">
                <a:solidFill>
                  <a:schemeClr val="tx1"/>
                </a:solidFill>
                <a:latin typeface="+mj-ea"/>
                <a:ea typeface="+mj-ea"/>
              </a:rPr>
              <a:t>令和７年</a:t>
            </a:r>
            <a:r>
              <a:rPr kumimoji="1" lang="ja-JP" altLang="en-US" sz="1600" kern="1200" dirty="0">
                <a:solidFill>
                  <a:schemeClr val="tx1"/>
                </a:solidFill>
                <a:latin typeface="+mj-ea"/>
                <a:ea typeface="+mj-ea"/>
              </a:rPr>
              <a:t>５月まで　（講義数：</a:t>
            </a:r>
            <a:r>
              <a:rPr kumimoji="1" lang="en-US" altLang="ja-JP" sz="1600" kern="1200" dirty="0">
                <a:solidFill>
                  <a:schemeClr val="tx1"/>
                </a:solidFill>
                <a:latin typeface="+mj-ea"/>
                <a:ea typeface="+mj-ea"/>
              </a:rPr>
              <a:t>11</a:t>
            </a:r>
            <a:r>
              <a:rPr kumimoji="1" lang="ja-JP" altLang="en-US" sz="1600" kern="1200" dirty="0">
                <a:solidFill>
                  <a:schemeClr val="tx1"/>
                </a:solidFill>
                <a:latin typeface="+mj-ea"/>
                <a:ea typeface="+mj-ea"/>
              </a:rPr>
              <a:t>回）</a:t>
            </a:r>
            <a:endParaRPr kumimoji="1" lang="en-US" altLang="ja-JP" sz="1600" kern="1200" dirty="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kumimoji="1" lang="en-US" altLang="ja-JP" sz="1600" b="0" dirty="0">
                <a:solidFill>
                  <a:schemeClr val="tx1"/>
                </a:solidFill>
                <a:latin typeface="+mj-ea"/>
                <a:ea typeface="+mj-ea"/>
              </a:rPr>
              <a:t>※</a:t>
            </a:r>
            <a:r>
              <a:rPr kumimoji="1" lang="ja-JP" altLang="en-US" sz="1600" b="0" dirty="0">
                <a:solidFill>
                  <a:schemeClr val="tx1"/>
                </a:solidFill>
                <a:latin typeface="+mj-ea"/>
                <a:ea typeface="+mj-ea"/>
              </a:rPr>
              <a:t>講義に加え、各ラウンド等への参加（計</a:t>
            </a:r>
            <a:r>
              <a:rPr kumimoji="1" lang="en-US" altLang="ja-JP" sz="1600" b="0" dirty="0">
                <a:solidFill>
                  <a:schemeClr val="tx1"/>
                </a:solidFill>
                <a:latin typeface="+mj-ea"/>
                <a:ea typeface="+mj-ea"/>
              </a:rPr>
              <a:t>40</a:t>
            </a:r>
            <a:r>
              <a:rPr kumimoji="1" lang="ja-JP" altLang="en-US" sz="1600" b="0" dirty="0">
                <a:solidFill>
                  <a:schemeClr val="tx1"/>
                </a:solidFill>
                <a:latin typeface="+mj-ea"/>
                <a:ea typeface="+mj-ea"/>
              </a:rPr>
              <a:t>時間参加）が必要となります。</a:t>
            </a: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39D2C338-3CEC-4503-A9FF-8DE40FA7ED23}"/>
              </a:ext>
            </a:extLst>
          </p:cNvPr>
          <p:cNvSpPr/>
          <p:nvPr/>
        </p:nvSpPr>
        <p:spPr>
          <a:xfrm>
            <a:off x="2588765" y="8617626"/>
            <a:ext cx="3962297" cy="103045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12CC367-55DE-4BD2-9574-BFA5D7406378}"/>
              </a:ext>
            </a:extLst>
          </p:cNvPr>
          <p:cNvSpPr/>
          <p:nvPr/>
        </p:nvSpPr>
        <p:spPr>
          <a:xfrm>
            <a:off x="-157871" y="8307527"/>
            <a:ext cx="8512051" cy="1666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067050" algn="just"/>
            <a:r>
              <a:rPr lang="ja-JP" altLang="ja-JP" sz="1100" b="1" kern="100" dirty="0">
                <a:solidFill>
                  <a:schemeClr val="tx1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《　</a:t>
            </a:r>
            <a:r>
              <a:rPr lang="ja-JP" altLang="en-US" sz="1100" b="1" kern="100" dirty="0">
                <a:solidFill>
                  <a:schemeClr val="tx1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参加をご希望の方は下記へご連絡をお願いします</a:t>
            </a:r>
            <a:r>
              <a:rPr lang="ja-JP" altLang="ja-JP" sz="1100" b="1" kern="100" dirty="0">
                <a:solidFill>
                  <a:schemeClr val="tx1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　》</a:t>
            </a:r>
          </a:p>
          <a:p>
            <a:pPr indent="3067050" algn="just"/>
            <a:r>
              <a:rPr lang="ja-JP" altLang="ja-JP" sz="1100" b="1" kern="100" dirty="0">
                <a:solidFill>
                  <a:schemeClr val="tx1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宮崎県立延岡病院　栄養管理科　担当</a:t>
            </a:r>
            <a:r>
              <a:rPr lang="ja-JP" altLang="ja-JP" sz="1100" b="1" kern="100">
                <a:solidFill>
                  <a:schemeClr val="tx1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　</a:t>
            </a:r>
            <a:r>
              <a:rPr lang="ja-JP" altLang="en-US" sz="1100" b="1" kern="100" smtClean="0">
                <a:solidFill>
                  <a:schemeClr val="tx1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矢野</a:t>
            </a:r>
            <a:endParaRPr lang="ja-JP" altLang="ja-JP" sz="1100" b="1" kern="100" dirty="0">
              <a:solidFill>
                <a:schemeClr val="tx1"/>
              </a:solidFill>
              <a:effectLst/>
              <a:latin typeface="+mj-ea"/>
              <a:ea typeface="+mj-ea"/>
              <a:cs typeface="Times New Roman" panose="02020603050405020304" pitchFamily="18" charset="0"/>
            </a:endParaRPr>
          </a:p>
          <a:p>
            <a:pPr indent="3067050" algn="just"/>
            <a:r>
              <a:rPr lang="ja-JP" altLang="ja-JP" sz="1100" b="1" kern="100" dirty="0">
                <a:solidFill>
                  <a:schemeClr val="tx1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電　話　０９８２－３２－</a:t>
            </a:r>
            <a:r>
              <a:rPr lang="ja-JP" altLang="en-US" sz="1100" b="1" kern="100" dirty="0">
                <a:solidFill>
                  <a:schemeClr val="tx1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６１８１</a:t>
            </a:r>
            <a:r>
              <a:rPr lang="ja-JP" altLang="ja-JP" sz="1100" b="1" kern="100" dirty="0">
                <a:solidFill>
                  <a:schemeClr val="tx1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（</a:t>
            </a:r>
            <a:r>
              <a:rPr lang="ja-JP" altLang="en-US" sz="1100" b="1" kern="100" dirty="0">
                <a:solidFill>
                  <a:schemeClr val="tx1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代</a:t>
            </a:r>
            <a:r>
              <a:rPr lang="ja-JP" altLang="ja-JP" sz="1100" b="1" kern="100" dirty="0">
                <a:solidFill>
                  <a:schemeClr val="tx1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）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D3A7471-B7C5-43AE-B615-E0061E4FD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510" y="4679138"/>
            <a:ext cx="1293348" cy="1120363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2B63CDC9-0D4A-4E2B-8EAB-CEBB86F87047}"/>
              </a:ext>
            </a:extLst>
          </p:cNvPr>
          <p:cNvSpPr/>
          <p:nvPr/>
        </p:nvSpPr>
        <p:spPr>
          <a:xfrm>
            <a:off x="574293" y="6981237"/>
            <a:ext cx="5709413" cy="15574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6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【</a:t>
            </a:r>
            <a:r>
              <a:rPr kumimoji="1" lang="ja-JP" altLang="en-US" sz="16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初回講義　</a:t>
            </a:r>
            <a:r>
              <a:rPr kumimoji="1" lang="ja-JP" altLang="en-US" sz="16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７</a:t>
            </a:r>
            <a:r>
              <a:rPr kumimoji="1" lang="en-US" altLang="ja-JP" sz="16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/</a:t>
            </a:r>
            <a:r>
              <a:rPr kumimoji="1" lang="ja-JP" altLang="en-US" sz="16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１２（金）</a:t>
            </a:r>
            <a:r>
              <a:rPr kumimoji="1" lang="ja-JP" altLang="en-US" sz="16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１７：３０～１８：３０　</a:t>
            </a:r>
            <a:r>
              <a:rPr kumimoji="1" lang="en-US" altLang="ja-JP" sz="16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】</a:t>
            </a:r>
          </a:p>
          <a:p>
            <a:r>
              <a:rPr kumimoji="1" lang="ja-JP" altLang="en-US" sz="1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・オリエンテーション</a:t>
            </a:r>
            <a:endParaRPr kumimoji="1" lang="en-US" altLang="ja-JP" sz="16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1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・</a:t>
            </a:r>
            <a:r>
              <a:rPr kumimoji="1" lang="en-US" altLang="ja-JP" sz="1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NST</a:t>
            </a:r>
            <a:r>
              <a:rPr kumimoji="1" lang="ja-JP" altLang="en-US" sz="1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活動～リスク抽出・介入時から退院・転院までの</a:t>
            </a:r>
            <a:r>
              <a:rPr kumimoji="1" lang="ja-JP" altLang="en-US" sz="1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流れ</a:t>
            </a:r>
            <a:endParaRPr kumimoji="1" lang="en-US" altLang="ja-JP" sz="16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1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・必修実技（ミニカンファ）　</a:t>
            </a:r>
            <a:endParaRPr kumimoji="1" lang="en-US" altLang="ja-JP" sz="16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kumimoji="1" lang="en-US" altLang="ja-JP" sz="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1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（持参物）筆記用具</a:t>
            </a:r>
          </a:p>
        </p:txBody>
      </p:sp>
    </p:spTree>
    <p:extLst>
      <p:ext uri="{BB962C8B-B14F-4D97-AF65-F5344CB8AC3E}">
        <p14:creationId xmlns:p14="http://schemas.microsoft.com/office/powerpoint/2010/main" val="14272015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オーガニック">
  <a:themeElements>
    <a:clrScheme name="オーガニック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オーガニック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オーガニック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163</TotalTime>
  <Words>72</Words>
  <Application>Microsoft Office PowerPoint</Application>
  <PresentationFormat>A4 210 x 297 mm</PresentationFormat>
  <Paragraphs>27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ＭＳ Ｐゴシック</vt:lpstr>
      <vt:lpstr>ＭＳ Ｐ明朝</vt:lpstr>
      <vt:lpstr>Arial</vt:lpstr>
      <vt:lpstr>Garamond</vt:lpstr>
      <vt:lpstr>Times New Roman</vt:lpstr>
      <vt:lpstr>オーガニック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</dc:creator>
  <cp:lastModifiedBy>USER</cp:lastModifiedBy>
  <cp:revision>27</cp:revision>
  <dcterms:created xsi:type="dcterms:W3CDTF">2023-05-19T07:10:03Z</dcterms:created>
  <dcterms:modified xsi:type="dcterms:W3CDTF">2024-07-09T00:00:12Z</dcterms:modified>
</cp:coreProperties>
</file>