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59" r:id="rId5"/>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00"/>
    <a:srgbClr val="FFFFFF"/>
    <a:srgbClr val="FFFFCC"/>
    <a:srgbClr val="E6E6E6"/>
    <a:srgbClr val="FF3300"/>
    <a:srgbClr val="FF0066"/>
    <a:srgbClr val="FF7C80"/>
    <a:srgbClr val="00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243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212404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147160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254212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5906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245999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12270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351835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389627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428591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345154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F55DD11-3679-46AD-ADC6-091A615455E6}" type="datetimeFigureOut">
              <a:rPr kumimoji="1" lang="ja-JP" altLang="en-US" smtClean="0"/>
              <a:t>2021/2/15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381281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F55DD11-3679-46AD-ADC6-091A615455E6}" type="datetimeFigureOut">
              <a:rPr kumimoji="1" lang="ja-JP" altLang="en-US" smtClean="0"/>
              <a:t>2021/2/15</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6AAC68D-9DDC-461E-AEF2-440224FD5C44}" type="slidenum">
              <a:rPr kumimoji="1" lang="ja-JP" altLang="en-US" smtClean="0"/>
              <a:t>‹#›</a:t>
            </a:fld>
            <a:endParaRPr kumimoji="1" lang="ja-JP" altLang="en-US"/>
          </a:p>
        </p:txBody>
      </p:sp>
    </p:spTree>
    <p:extLst>
      <p:ext uri="{BB962C8B-B14F-4D97-AF65-F5344CB8AC3E}">
        <p14:creationId xmlns:p14="http://schemas.microsoft.com/office/powerpoint/2010/main" val="2781827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図 3" descr="27-00-１表紙（トリミング）.jpg">
            <a:extLst>
              <a:ext uri="{FF2B5EF4-FFF2-40B4-BE49-F238E27FC236}">
                <a16:creationId xmlns:a16="http://schemas.microsoft.com/office/drawing/2014/main" id="{00000000-0008-0000-0000-0000020000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41" b="97917" l="0" r="99805">
                        <a14:foregroundMark x1="35156" y1="85677" x2="35156" y2="85677"/>
                        <a14:foregroundMark x1="31152" y1="95443" x2="31152" y2="95443"/>
                        <a14:foregroundMark x1="64844" y1="30729" x2="64844" y2="30729"/>
                        <a14:foregroundMark x1="3125" y1="21745" x2="3125" y2="21745"/>
                        <a14:foregroundMark x1="11328" y1="25000" x2="11328" y2="25000"/>
                        <a14:foregroundMark x1="12402" y1="25781" x2="12402" y2="25781"/>
                        <a14:foregroundMark x1="15332" y1="25781" x2="15332" y2="25781"/>
                        <a14:foregroundMark x1="18262" y1="26042" x2="18262" y2="26042"/>
                        <a14:foregroundMark x1="19727" y1="26432" x2="19727" y2="26432"/>
                        <a14:foregroundMark x1="9668" y1="25000" x2="9668" y2="25000"/>
                        <a14:foregroundMark x1="77051" y1="32031" x2="77051" y2="32031"/>
                        <a14:foregroundMark x1="76367" y1="29557" x2="76367" y2="29557"/>
                        <a14:foregroundMark x1="76660" y1="25521" x2="76660" y2="25521"/>
                        <a14:foregroundMark x1="76660" y1="23958" x2="76660" y2="23958"/>
                        <a14:foregroundMark x1="76855" y1="21484" x2="76855" y2="21484"/>
                        <a14:foregroundMark x1="76660" y1="16927" x2="76660" y2="16927"/>
                        <a14:foregroundMark x1="76660" y1="15104" x2="76660" y2="15104"/>
                        <a14:foregroundMark x1="76660" y1="13151" x2="76660" y2="13151"/>
                        <a14:foregroundMark x1="76660" y1="11589" x2="76660" y2="11589"/>
                        <a14:foregroundMark x1="76367" y1="9896" x2="76367" y2="9896"/>
                        <a14:foregroundMark x1="76660" y1="14453" x2="76660" y2="14453"/>
                        <a14:foregroundMark x1="76660" y1="16146" x2="76660" y2="16146"/>
                        <a14:foregroundMark x1="76855" y1="16927" x2="76855" y2="16927"/>
                        <a14:foregroundMark x1="76855" y1="17969" x2="76855" y2="17969"/>
                        <a14:foregroundMark x1="76660" y1="19141" x2="76660" y2="19141"/>
                        <a14:foregroundMark x1="76660" y1="19661" x2="76660" y2="19661"/>
                        <a14:foregroundMark x1="76367" y1="21224" x2="76367" y2="21224"/>
                        <a14:foregroundMark x1="76367" y1="23177" x2="76367" y2="23177"/>
                        <a14:foregroundMark x1="76367" y1="23438" x2="76367" y2="23438"/>
                        <a14:foregroundMark x1="76660" y1="25781" x2="76660" y2="25781"/>
                        <a14:foregroundMark x1="77051" y1="26953" x2="77051" y2="26953"/>
                        <a14:foregroundMark x1="77051" y1="27995" x2="77051" y2="27995"/>
                        <a14:foregroundMark x1="76855" y1="30729" x2="76855" y2="30729"/>
                        <a14:foregroundMark x1="75977" y1="27995" x2="75977" y2="27995"/>
                        <a14:foregroundMark x1="76660" y1="27995" x2="76660" y2="27995"/>
                        <a14:foregroundMark x1="76367" y1="27214" x2="76367" y2="27214"/>
                        <a14:foregroundMark x1="76855" y1="27214" x2="76855" y2="27214"/>
                        <a14:foregroundMark x1="76855" y1="27995" x2="76855" y2="27995"/>
                        <a14:foregroundMark x1="76660" y1="29557" x2="76660" y2="29557"/>
                        <a14:foregroundMark x1="76172" y1="29557" x2="76172" y2="29557"/>
                        <a14:foregroundMark x1="75586" y1="27214" x2="75586" y2="27214"/>
                        <a14:foregroundMark x1="76172" y1="26953" x2="76172" y2="26953"/>
                        <a14:backgroundMark x1="83984" y1="38542" x2="83984" y2="38542"/>
                        <a14:backgroundMark x1="87793" y1="44661" x2="87793" y2="44661"/>
                        <a14:backgroundMark x1="88184" y1="49609" x2="88184" y2="49609"/>
                        <a14:backgroundMark x1="84863" y1="50651" x2="84863" y2="50651"/>
                        <a14:backgroundMark x1="84863" y1="48177" x2="84863" y2="48177"/>
                        <a14:backgroundMark x1="83789" y1="43359" x2="83789" y2="43359"/>
                        <a14:backgroundMark x1="96875" y1="47917" x2="96875" y2="47917"/>
                        <a14:backgroundMark x1="74512" y1="27474" x2="74512" y2="27474"/>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6647" b="7270"/>
          <a:stretch/>
        </p:blipFill>
        <p:spPr bwMode="auto">
          <a:xfrm>
            <a:off x="117678" y="4435914"/>
            <a:ext cx="6801805" cy="470808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日本のひなた」の画像検索結果">
            <a:extLst>
              <a:ext uri="{FF2B5EF4-FFF2-40B4-BE49-F238E27FC236}">
                <a16:creationId xmlns:a16="http://schemas.microsoft.com/office/drawing/2014/main" id="{00000000-0008-0000-0000-00001C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758" y="161892"/>
            <a:ext cx="1142682" cy="60587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00000000-0008-0000-0000-000013000000}"/>
              </a:ext>
            </a:extLst>
          </p:cNvPr>
          <p:cNvSpPr/>
          <p:nvPr/>
        </p:nvSpPr>
        <p:spPr>
          <a:xfrm>
            <a:off x="732099" y="837130"/>
            <a:ext cx="5271013" cy="1341482"/>
          </a:xfrm>
          <a:prstGeom prst="rect">
            <a:avLst/>
          </a:prstGeom>
          <a:solidFill>
            <a:srgbClr val="FFFFCC"/>
          </a:solidFill>
          <a:effectLst/>
        </p:spPr>
        <p:txBody>
          <a:bodyPr wrap="square" lIns="91440" tIns="45720" rIns="91440" bIns="4572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4400" b="1" i="0" u="none" cap="all" spc="0" dirty="0">
                <a:ln>
                  <a:noFill/>
                </a:ln>
                <a:solidFill>
                  <a:schemeClr val="tx2">
                    <a:lumMod val="75000"/>
                  </a:schemeClr>
                </a:solidFill>
                <a:effectLst/>
                <a:latin typeface="ＤＦ平成ゴシック体W5" panose="020B0509000000000000" pitchFamily="49" charset="-128"/>
                <a:ea typeface="ＤＦ平成ゴシック体W5" panose="020B0509000000000000" pitchFamily="49" charset="-128"/>
              </a:rPr>
              <a:t>宮崎県立延岡病院</a:t>
            </a:r>
            <a:endParaRPr lang="en-US" altLang="ja-JP" sz="4400" b="1" i="0" u="none" cap="all" spc="0" dirty="0">
              <a:ln>
                <a:noFill/>
              </a:ln>
              <a:solidFill>
                <a:schemeClr val="tx2">
                  <a:lumMod val="75000"/>
                </a:schemeClr>
              </a:solidFill>
              <a:effectLst/>
              <a:latin typeface="ＤＦ平成ゴシック体W5" panose="020B0509000000000000" pitchFamily="49" charset="-128"/>
              <a:ea typeface="ＤＦ平成ゴシック体W5" panose="020B0509000000000000" pitchFamily="49" charset="-128"/>
            </a:endParaRPr>
          </a:p>
          <a:p>
            <a:pPr algn="ctr"/>
            <a:r>
              <a:rPr lang="ja-JP" altLang="en-US" sz="3200" b="1" i="0" u="none" cap="all" spc="0" dirty="0">
                <a:ln>
                  <a:noFill/>
                </a:ln>
                <a:solidFill>
                  <a:schemeClr val="tx2">
                    <a:lumMod val="75000"/>
                  </a:schemeClr>
                </a:solidFill>
                <a:effectLst/>
                <a:latin typeface="ＤＦ平成ゴシック体W5" panose="020B0509000000000000" pitchFamily="49" charset="-128"/>
                <a:ea typeface="ＤＦ平成ゴシック体W5" panose="020B0509000000000000" pitchFamily="49" charset="-128"/>
              </a:rPr>
              <a:t>（栄養管理科）</a:t>
            </a:r>
          </a:p>
        </p:txBody>
      </p:sp>
      <p:sp>
        <p:nvSpPr>
          <p:cNvPr id="2" name="円形吹き出し 1"/>
          <p:cNvSpPr/>
          <p:nvPr/>
        </p:nvSpPr>
        <p:spPr>
          <a:xfrm>
            <a:off x="245189" y="2266225"/>
            <a:ext cx="6417307" cy="2075233"/>
          </a:xfrm>
          <a:prstGeom prst="wedgeEllipseCallout">
            <a:avLst>
              <a:gd name="adj1" fmla="val 36690"/>
              <a:gd name="adj2" fmla="val 56411"/>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endParaRPr lang="ja-JP" altLang="ja-JP" sz="1400" dirty="0">
              <a:solidFill>
                <a:schemeClr val="tx1"/>
              </a:solidFill>
              <a:latin typeface="HGPｺﾞｼｯｸM" panose="020B0600000000000000" pitchFamily="50" charset="-128"/>
              <a:ea typeface="HGPｺﾞｼｯｸM" panose="020B0600000000000000" pitchFamily="50" charset="-128"/>
            </a:endParaRPr>
          </a:p>
        </p:txBody>
      </p:sp>
      <p:sp>
        <p:nvSpPr>
          <p:cNvPr id="9" name="テキスト ボックス 8"/>
          <p:cNvSpPr txBox="1"/>
          <p:nvPr/>
        </p:nvSpPr>
        <p:spPr>
          <a:xfrm>
            <a:off x="732099" y="2703676"/>
            <a:ext cx="5715000" cy="1200329"/>
          </a:xfrm>
          <a:prstGeom prst="rect">
            <a:avLst/>
          </a:prstGeom>
          <a:noFill/>
        </p:spPr>
        <p:txBody>
          <a:bodyPr wrap="square" rtlCol="0">
            <a:spAutoFit/>
          </a:bodyPr>
          <a:lstStyle/>
          <a:p>
            <a:pPr defTabSz="914400">
              <a:defRPr/>
            </a:pPr>
            <a:r>
              <a:rPr lang="ja-JP" altLang="en-US" sz="1200" dirty="0" smtClean="0">
                <a:latin typeface="HGPｺﾞｼｯｸM" panose="020B0600000000000000" pitchFamily="50" charset="-128"/>
                <a:ea typeface="HGPｺﾞｼｯｸM" panose="020B0600000000000000" pitchFamily="50" charset="-128"/>
              </a:rPr>
              <a:t>　令和</a:t>
            </a:r>
            <a:r>
              <a:rPr lang="en-US" altLang="ja-JP" sz="1200" dirty="0">
                <a:latin typeface="HGPｺﾞｼｯｸM" panose="020B0600000000000000" pitchFamily="50" charset="-128"/>
                <a:ea typeface="HGPｺﾞｼｯｸM" panose="020B0600000000000000" pitchFamily="50" charset="-128"/>
              </a:rPr>
              <a:t>2</a:t>
            </a:r>
            <a:r>
              <a:rPr lang="ja-JP" altLang="en-US" sz="1200" dirty="0">
                <a:latin typeface="HGPｺﾞｼｯｸM" panose="020B0600000000000000" pitchFamily="50" charset="-128"/>
                <a:ea typeface="HGPｺﾞｼｯｸM" panose="020B0600000000000000" pitchFamily="50" charset="-128"/>
              </a:rPr>
              <a:t>年度診療報酬改定にて、栄養情報提供加算が新設され、入院中の栄養管理の経過を急性期から回復期や在宅担当医療機関等へと繋ぎ、切れ目のない継続的な栄養管理を行う事がより強く求められるようになりました。　　　　　　　　　　　　　　　　　　　　　　　</a:t>
            </a:r>
            <a:endParaRPr lang="en-US" altLang="ja-JP" sz="1200" dirty="0">
              <a:latin typeface="HGPｺﾞｼｯｸM" panose="020B0600000000000000" pitchFamily="50" charset="-128"/>
              <a:ea typeface="HGPｺﾞｼｯｸM" panose="020B0600000000000000" pitchFamily="50" charset="-128"/>
            </a:endParaRPr>
          </a:p>
          <a:p>
            <a:pPr defTabSz="914400">
              <a:defRPr/>
            </a:pPr>
            <a:r>
              <a:rPr lang="ja-JP" altLang="en-US" sz="1200" dirty="0">
                <a:latin typeface="HGPｺﾞｼｯｸM" panose="020B0600000000000000" pitchFamily="50" charset="-128"/>
                <a:ea typeface="HGPｺﾞｼｯｸM" panose="020B0600000000000000" pitchFamily="50" charset="-128"/>
              </a:rPr>
              <a:t>　そこで当院では、病院食として提供している食事内容を</a:t>
            </a:r>
            <a:r>
              <a:rPr lang="ja-JP" altLang="en-US" sz="1200" dirty="0" smtClean="0">
                <a:latin typeface="HGPｺﾞｼｯｸM" panose="020B0600000000000000" pitchFamily="50" charset="-128"/>
                <a:ea typeface="HGPｺﾞｼｯｸM" panose="020B0600000000000000" pitchFamily="50" charset="-128"/>
              </a:rPr>
              <a:t>写真等を</a:t>
            </a:r>
            <a:r>
              <a:rPr lang="ja-JP" altLang="en-US" sz="1200" dirty="0">
                <a:latin typeface="HGPｺﾞｼｯｸM" panose="020B0600000000000000" pitchFamily="50" charset="-128"/>
                <a:ea typeface="HGPｺﾞｼｯｸM" panose="020B0600000000000000" pitchFamily="50" charset="-128"/>
              </a:rPr>
              <a:t>取り入れて集約した、栄養情報パンフレットを作成しました。地域連携の推進、患者さんの</a:t>
            </a:r>
            <a:r>
              <a:rPr lang="en-US" altLang="ja-JP" sz="1200" dirty="0">
                <a:latin typeface="HGPｺﾞｼｯｸM" panose="020B0600000000000000" pitchFamily="50" charset="-128"/>
                <a:ea typeface="HGPｺﾞｼｯｸM" panose="020B0600000000000000" pitchFamily="50" charset="-128"/>
              </a:rPr>
              <a:t>QOL</a:t>
            </a:r>
            <a:r>
              <a:rPr lang="ja-JP" altLang="en-US" sz="1200" dirty="0">
                <a:latin typeface="HGPｺﾞｼｯｸM" panose="020B0600000000000000" pitchFamily="50" charset="-128"/>
                <a:ea typeface="HGPｺﾞｼｯｸM" panose="020B0600000000000000" pitchFamily="50" charset="-128"/>
              </a:rPr>
              <a:t>向上のため、御活用頂けますと幸いです。</a:t>
            </a:r>
            <a:endParaRPr lang="ja-JP" altLang="ja-JP" sz="1200" dirty="0">
              <a:latin typeface="HGPｺﾞｼｯｸM" panose="020B0600000000000000" pitchFamily="50" charset="-128"/>
              <a:ea typeface="HGPｺﾞｼｯｸM" panose="020B0600000000000000" pitchFamily="50"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3037" y="4511740"/>
            <a:ext cx="1624841" cy="2487002"/>
          </a:xfrm>
          <a:prstGeom prst="rect">
            <a:avLst/>
          </a:prstGeom>
        </p:spPr>
      </p:pic>
    </p:spTree>
    <p:extLst>
      <p:ext uri="{BB962C8B-B14F-4D97-AF65-F5344CB8AC3E}">
        <p14:creationId xmlns:p14="http://schemas.microsoft.com/office/powerpoint/2010/main" val="2678033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9" name="角丸四角形 48"/>
          <p:cNvSpPr/>
          <p:nvPr/>
        </p:nvSpPr>
        <p:spPr>
          <a:xfrm>
            <a:off x="3438938" y="7535718"/>
            <a:ext cx="3122598" cy="1485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352013" y="6606043"/>
            <a:ext cx="6209523" cy="6710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352013" y="7515292"/>
            <a:ext cx="2963753" cy="14973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368702" y="5638251"/>
            <a:ext cx="6186048" cy="7009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352013" y="4816461"/>
            <a:ext cx="6209523" cy="5579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52013" y="3728267"/>
            <a:ext cx="6186046" cy="6728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368702" y="2746275"/>
            <a:ext cx="6192944" cy="6640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52013" y="786593"/>
            <a:ext cx="6245557" cy="13217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a:extLst>
              <a:ext uri="{FF2B5EF4-FFF2-40B4-BE49-F238E27FC236}">
                <a16:creationId xmlns:a16="http://schemas.microsoft.com/office/drawing/2014/main" id="{00000000-0008-0000-0200-000080000000}"/>
              </a:ext>
            </a:extLst>
          </p:cNvPr>
          <p:cNvSpPr/>
          <p:nvPr/>
        </p:nvSpPr>
        <p:spPr>
          <a:xfrm>
            <a:off x="405170" y="663112"/>
            <a:ext cx="2362200" cy="320040"/>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基本食：</a:t>
            </a:r>
            <a:r>
              <a:rPr kumimoji="1" lang="ja-JP" altLang="en-US" sz="1200" dirty="0">
                <a:latin typeface="HGPｺﾞｼｯｸE" panose="020B0900000000000000" pitchFamily="50" charset="-128"/>
                <a:ea typeface="HGPｺﾞｼｯｸE" panose="020B0900000000000000" pitchFamily="50" charset="-128"/>
              </a:rPr>
              <a:t>一般的な食事</a:t>
            </a:r>
          </a:p>
        </p:txBody>
      </p:sp>
      <p:sp>
        <p:nvSpPr>
          <p:cNvPr id="6" name="テキスト ボックス 2">
            <a:extLst>
              <a:ext uri="{FF2B5EF4-FFF2-40B4-BE49-F238E27FC236}">
                <a16:creationId xmlns:a16="http://schemas.microsoft.com/office/drawing/2014/main" id="{00000000-0008-0000-0500-00001C000000}"/>
              </a:ext>
            </a:extLst>
          </p:cNvPr>
          <p:cNvSpPr txBox="1"/>
          <p:nvPr/>
        </p:nvSpPr>
        <p:spPr>
          <a:xfrm>
            <a:off x="440279" y="1007911"/>
            <a:ext cx="6121258" cy="1026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日本人の食事摂取基準に基づき</a:t>
            </a:r>
            <a:r>
              <a:rPr kumimoji="1" lang="ja-JP" altLang="en-US" sz="1000" dirty="0" smtClean="0">
                <a:latin typeface="HGSｺﾞｼｯｸM" panose="020B0600000000000000" pitchFamily="50" charset="-128"/>
                <a:ea typeface="HGSｺﾞｼｯｸM" panose="020B0600000000000000" pitchFamily="50" charset="-128"/>
              </a:rPr>
              <a:t>、栄養価</a:t>
            </a:r>
            <a:r>
              <a:rPr kumimoji="1" lang="ja-JP" altLang="en-US" sz="1000" dirty="0">
                <a:latin typeface="HGSｺﾞｼｯｸM" panose="020B0600000000000000" pitchFamily="50" charset="-128"/>
                <a:ea typeface="HGSｺﾞｼｯｸM" panose="020B0600000000000000" pitchFamily="50" charset="-128"/>
              </a:rPr>
              <a:t>を設定</a:t>
            </a:r>
            <a:r>
              <a:rPr kumimoji="1" lang="ja-JP" altLang="en-US" sz="1000" dirty="0" smtClean="0">
                <a:latin typeface="HGSｺﾞｼｯｸM" panose="020B0600000000000000" pitchFamily="50" charset="-128"/>
                <a:ea typeface="HGSｺﾞｼｯｸM" panose="020B0600000000000000" pitchFamily="50" charset="-128"/>
              </a:rPr>
              <a:t>して</a:t>
            </a:r>
            <a:r>
              <a:rPr kumimoji="1" lang="ja-JP" altLang="en-US" sz="1000" dirty="0">
                <a:latin typeface="HGSｺﾞｼｯｸM" panose="020B0600000000000000" pitchFamily="50" charset="-128"/>
                <a:ea typeface="HGSｺﾞｼｯｸM" panose="020B0600000000000000" pitchFamily="50" charset="-128"/>
              </a:rPr>
              <a:t>いる食事です</a:t>
            </a:r>
            <a:r>
              <a:rPr kumimoji="1" lang="ja-JP" altLang="en-US" sz="1000" dirty="0" smtClean="0">
                <a:latin typeface="HGSｺﾞｼｯｸM" panose="020B0600000000000000" pitchFamily="50" charset="-128"/>
                <a:ea typeface="HGSｺﾞｼｯｸM" panose="020B0600000000000000" pitchFamily="50" charset="-128"/>
              </a:rPr>
              <a:t>。年齢・性別・病態に合わせて提供されます。特別</a:t>
            </a:r>
            <a:r>
              <a:rPr kumimoji="1" lang="ja-JP" altLang="en-US" sz="1000" dirty="0">
                <a:latin typeface="HGSｺﾞｼｯｸM" panose="020B0600000000000000" pitchFamily="50" charset="-128"/>
                <a:ea typeface="HGSｺﾞｼｯｸM" panose="020B0600000000000000" pitchFamily="50" charset="-128"/>
              </a:rPr>
              <a:t>な食事制限が不要な方でも、健康の保持・</a:t>
            </a:r>
            <a:r>
              <a:rPr kumimoji="1" lang="ja-JP" altLang="en-US" sz="1000" dirty="0" smtClean="0">
                <a:latin typeface="HGSｺﾞｼｯｸM" panose="020B0600000000000000" pitchFamily="50" charset="-128"/>
                <a:ea typeface="HGSｺﾞｼｯｸM" panose="020B0600000000000000" pitchFamily="50" charset="-128"/>
              </a:rPr>
              <a:t>増進、高血圧症</a:t>
            </a:r>
            <a:r>
              <a:rPr kumimoji="1" lang="ja-JP" altLang="en-US" sz="1000" dirty="0">
                <a:latin typeface="HGSｺﾞｼｯｸM" panose="020B0600000000000000" pitchFamily="50" charset="-128"/>
                <a:ea typeface="HGSｺﾞｼｯｸM" panose="020B0600000000000000" pitchFamily="50" charset="-128"/>
              </a:rPr>
              <a:t>や糖尿病など</a:t>
            </a:r>
            <a:r>
              <a:rPr kumimoji="1" lang="ja-JP" altLang="en-US" sz="1000" dirty="0" smtClean="0">
                <a:latin typeface="HGSｺﾞｼｯｸM" panose="020B0600000000000000" pitchFamily="50" charset="-128"/>
                <a:ea typeface="HGSｺﾞｼｯｸM" panose="020B0600000000000000" pitchFamily="50" charset="-128"/>
              </a:rPr>
              <a:t>の生活</a:t>
            </a:r>
            <a:r>
              <a:rPr kumimoji="1" lang="ja-JP" altLang="en-US" sz="1000" dirty="0">
                <a:latin typeface="HGSｺﾞｼｯｸM" panose="020B0600000000000000" pitchFamily="50" charset="-128"/>
                <a:ea typeface="HGSｺﾞｼｯｸM" panose="020B0600000000000000" pitchFamily="50" charset="-128"/>
              </a:rPr>
              <a:t>習慣病予防のため</a:t>
            </a:r>
            <a:r>
              <a:rPr kumimoji="1" lang="ja-JP" altLang="en-US" sz="1000" dirty="0" smtClean="0">
                <a:latin typeface="HGSｺﾞｼｯｸM" panose="020B0600000000000000" pitchFamily="50" charset="-128"/>
                <a:ea typeface="HGSｺﾞｼｯｸM" panose="020B0600000000000000" pitchFamily="50" charset="-128"/>
              </a:rPr>
              <a:t>、食塩</a:t>
            </a:r>
            <a:r>
              <a:rPr kumimoji="1" lang="ja-JP" altLang="en-US" sz="1000" dirty="0">
                <a:latin typeface="HGSｺﾞｼｯｸM" panose="020B0600000000000000" pitchFamily="50" charset="-128"/>
                <a:ea typeface="HGSｺﾞｼｯｸM" panose="020B0600000000000000" pitchFamily="50" charset="-128"/>
              </a:rPr>
              <a:t>相当量にも配慮した食事となっています。</a:t>
            </a:r>
            <a:endParaRPr kumimoji="1" lang="en-US" altLang="ja-JP" sz="1000" dirty="0">
              <a:latin typeface="HGSｺﾞｼｯｸM" panose="020B0600000000000000" pitchFamily="50" charset="-128"/>
              <a:ea typeface="HGSｺﾞｼｯｸM" panose="020B0600000000000000" pitchFamily="50" charset="-128"/>
            </a:endParaRPr>
          </a:p>
          <a:p>
            <a:r>
              <a:rPr kumimoji="1" lang="ja-JP" altLang="en-US" sz="1000" dirty="0">
                <a:latin typeface="HGSｺﾞｼｯｸM" panose="020B0600000000000000" pitchFamily="50" charset="-128"/>
                <a:ea typeface="HGSｺﾞｼｯｸM" panose="020B0600000000000000" pitchFamily="50" charset="-128"/>
              </a:rPr>
              <a:t>特別な制限がないため、行事食や地産地消メニューなどを取り入れ、季節感を楽しんで頂いています。</a:t>
            </a:r>
          </a:p>
        </p:txBody>
      </p:sp>
      <p:sp>
        <p:nvSpPr>
          <p:cNvPr id="7" name="角丸四角形 6">
            <a:extLst>
              <a:ext uri="{FF2B5EF4-FFF2-40B4-BE49-F238E27FC236}">
                <a16:creationId xmlns:a16="http://schemas.microsoft.com/office/drawing/2014/main" id="{00000000-0008-0000-0200-000080000000}"/>
              </a:ext>
            </a:extLst>
          </p:cNvPr>
          <p:cNvSpPr/>
          <p:nvPr/>
        </p:nvSpPr>
        <p:spPr>
          <a:xfrm>
            <a:off x="5300793" y="2641959"/>
            <a:ext cx="1097184" cy="327952"/>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高蛋白食</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9" name="テキスト ボックス 6">
            <a:extLst>
              <a:ext uri="{FF2B5EF4-FFF2-40B4-BE49-F238E27FC236}">
                <a16:creationId xmlns:a16="http://schemas.microsoft.com/office/drawing/2014/main" id="{00000000-0008-0000-0500-00001C000000}"/>
              </a:ext>
            </a:extLst>
          </p:cNvPr>
          <p:cNvSpPr txBox="1"/>
          <p:nvPr/>
        </p:nvSpPr>
        <p:spPr>
          <a:xfrm>
            <a:off x="368702" y="2872769"/>
            <a:ext cx="4687373" cy="4876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smtClean="0">
                <a:latin typeface="HGSｺﾞｼｯｸM" panose="020B0600000000000000" pitchFamily="50" charset="-128"/>
                <a:ea typeface="HGSｺﾞｼｯｸM" panose="020B0600000000000000" pitchFamily="50" charset="-128"/>
              </a:rPr>
              <a:t>たんぱく質</a:t>
            </a:r>
            <a:r>
              <a:rPr kumimoji="1" lang="ja-JP" altLang="en-US" sz="1000" dirty="0">
                <a:latin typeface="HGSｺﾞｼｯｸM" panose="020B0600000000000000" pitchFamily="50" charset="-128"/>
                <a:ea typeface="HGSｺﾞｼｯｸM" panose="020B0600000000000000" pitchFamily="50" charset="-128"/>
              </a:rPr>
              <a:t>が基本食より多く提供されます。貧血時や授乳期の食事です。</a:t>
            </a:r>
            <a:endParaRPr kumimoji="1" lang="en-US" altLang="ja-JP" sz="1000" dirty="0">
              <a:latin typeface="HGSｺﾞｼｯｸM" panose="020B0600000000000000" pitchFamily="50" charset="-128"/>
              <a:ea typeface="HGSｺﾞｼｯｸM" panose="020B0600000000000000" pitchFamily="50" charset="-128"/>
            </a:endParaRPr>
          </a:p>
          <a:p>
            <a:r>
              <a:rPr kumimoji="1" lang="ja-JP" altLang="en-US" sz="1000" dirty="0">
                <a:latin typeface="HGSｺﾞｼｯｸM" panose="020B0600000000000000" pitchFamily="50" charset="-128"/>
                <a:ea typeface="HGSｺﾞｼｯｸM" panose="020B0600000000000000" pitchFamily="50" charset="-128"/>
              </a:rPr>
              <a:t>（昼食にヨーグルト付き、副食の肉や魚のサイズがひと回り大きめ）</a:t>
            </a:r>
          </a:p>
        </p:txBody>
      </p:sp>
      <p:sp>
        <p:nvSpPr>
          <p:cNvPr id="12" name="テキスト ボックス 11">
            <a:extLst>
              <a:ext uri="{FF2B5EF4-FFF2-40B4-BE49-F238E27FC236}">
                <a16:creationId xmlns:a16="http://schemas.microsoft.com/office/drawing/2014/main" id="{00000000-0008-0000-0500-00001C000000}"/>
              </a:ext>
            </a:extLst>
          </p:cNvPr>
          <p:cNvSpPr txBox="1"/>
          <p:nvPr/>
        </p:nvSpPr>
        <p:spPr>
          <a:xfrm>
            <a:off x="506099" y="3913663"/>
            <a:ext cx="4286881" cy="4330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固い食材は使用せず</a:t>
            </a:r>
            <a:r>
              <a:rPr kumimoji="1" lang="ja-JP" altLang="en-US" sz="1000" dirty="0" smtClean="0">
                <a:latin typeface="HGSｺﾞｼｯｸM" panose="020B0600000000000000" pitchFamily="50" charset="-128"/>
                <a:ea typeface="HGSｺﾞｼｯｸM" panose="020B0600000000000000" pitchFamily="50" charset="-128"/>
              </a:rPr>
              <a:t>、食材は</a:t>
            </a:r>
            <a:r>
              <a:rPr kumimoji="1" lang="ja-JP" altLang="en-US" sz="1000" dirty="0">
                <a:latin typeface="HGSｺﾞｼｯｸM" panose="020B0600000000000000" pitchFamily="50" charset="-128"/>
                <a:ea typeface="HGSｺﾞｼｯｸM" panose="020B0600000000000000" pitchFamily="50" charset="-128"/>
              </a:rPr>
              <a:t>小さめにカットして、子供達</a:t>
            </a:r>
            <a:r>
              <a:rPr kumimoji="1" lang="ja-JP" altLang="en-US" sz="1000" dirty="0" smtClean="0">
                <a:latin typeface="HGSｺﾞｼｯｸM" panose="020B0600000000000000" pitchFamily="50" charset="-128"/>
                <a:ea typeface="HGSｺﾞｼｯｸM" panose="020B0600000000000000" pitchFamily="50" charset="-128"/>
              </a:rPr>
              <a:t>が喜ぶような食器を</a:t>
            </a:r>
            <a:r>
              <a:rPr kumimoji="1" lang="ja-JP" altLang="en-US" sz="1000" dirty="0">
                <a:latin typeface="HGSｺﾞｼｯｸM" panose="020B0600000000000000" pitchFamily="50" charset="-128"/>
                <a:ea typeface="HGSｺﾞｼｯｸM" panose="020B0600000000000000" pitchFamily="50" charset="-128"/>
              </a:rPr>
              <a:t>使用しています</a:t>
            </a:r>
            <a:r>
              <a:rPr kumimoji="1" lang="ja-JP" altLang="en-US" sz="1000" dirty="0" smtClean="0">
                <a:latin typeface="HGSｺﾞｼｯｸM" panose="020B0600000000000000" pitchFamily="50" charset="-128"/>
                <a:ea typeface="HGSｺﾞｼｯｸM" panose="020B0600000000000000" pitchFamily="50" charset="-128"/>
              </a:rPr>
              <a:t>。</a:t>
            </a:r>
            <a:r>
              <a:rPr kumimoji="1" lang="en-US" altLang="ja-JP" sz="1000" dirty="0" smtClean="0">
                <a:latin typeface="HGSｺﾞｼｯｸM" panose="020B0600000000000000" pitchFamily="50" charset="-128"/>
                <a:ea typeface="HGSｺﾞｼｯｸM" panose="020B0600000000000000" pitchFamily="50" charset="-128"/>
              </a:rPr>
              <a:t>15</a:t>
            </a:r>
            <a:r>
              <a:rPr kumimoji="1" lang="ja-JP" altLang="en-US" sz="1000" dirty="0" smtClean="0">
                <a:latin typeface="HGSｺﾞｼｯｸM" panose="020B0600000000000000" pitchFamily="50" charset="-128"/>
                <a:ea typeface="HGSｺﾞｼｯｸM" panose="020B0600000000000000" pitchFamily="50" charset="-128"/>
              </a:rPr>
              <a:t>時</a:t>
            </a:r>
            <a:r>
              <a:rPr kumimoji="1" lang="ja-JP" altLang="en-US" sz="1000" dirty="0">
                <a:latin typeface="HGSｺﾞｼｯｸM" panose="020B0600000000000000" pitchFamily="50" charset="-128"/>
                <a:ea typeface="HGSｺﾞｼｯｸM" panose="020B0600000000000000" pitchFamily="50" charset="-128"/>
              </a:rPr>
              <a:t>の</a:t>
            </a:r>
            <a:r>
              <a:rPr kumimoji="1" lang="ja-JP" altLang="en-US" sz="1000" dirty="0" smtClean="0">
                <a:latin typeface="HGSｺﾞｼｯｸM" panose="020B0600000000000000" pitchFamily="50" charset="-128"/>
                <a:ea typeface="HGSｺﾞｼｯｸM" panose="020B0600000000000000" pitchFamily="50" charset="-128"/>
              </a:rPr>
              <a:t>おやつが付きます</a:t>
            </a:r>
            <a:r>
              <a:rPr kumimoji="1" lang="ja-JP" altLang="en-US" sz="1000" dirty="0">
                <a:latin typeface="HGSｺﾞｼｯｸM" panose="020B0600000000000000" pitchFamily="50" charset="-128"/>
                <a:ea typeface="HGSｺﾞｼｯｸM" panose="020B0600000000000000" pitchFamily="50" charset="-128"/>
              </a:rPr>
              <a:t>。</a:t>
            </a:r>
          </a:p>
        </p:txBody>
      </p:sp>
      <p:sp>
        <p:nvSpPr>
          <p:cNvPr id="16" name="テキスト ボックス 15">
            <a:extLst>
              <a:ext uri="{FF2B5EF4-FFF2-40B4-BE49-F238E27FC236}">
                <a16:creationId xmlns:a16="http://schemas.microsoft.com/office/drawing/2014/main" id="{00000000-0008-0000-0500-00001C000000}"/>
              </a:ext>
            </a:extLst>
          </p:cNvPr>
          <p:cNvSpPr txBox="1"/>
          <p:nvPr/>
        </p:nvSpPr>
        <p:spPr>
          <a:xfrm>
            <a:off x="543206" y="4872779"/>
            <a:ext cx="3352800" cy="4648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基本食から、小学校低学年では食べにくい食材を除き</a:t>
            </a:r>
            <a:r>
              <a:rPr kumimoji="1" lang="ja-JP" altLang="en-US" sz="1000" dirty="0" smtClean="0">
                <a:latin typeface="HGSｺﾞｼｯｸM" panose="020B0600000000000000" pitchFamily="50" charset="-128"/>
                <a:ea typeface="HGSｺﾞｼｯｸM" panose="020B0600000000000000" pitchFamily="50" charset="-128"/>
              </a:rPr>
              <a:t>、全体量</a:t>
            </a:r>
            <a:r>
              <a:rPr kumimoji="1" lang="ja-JP" altLang="en-US" sz="1000" dirty="0">
                <a:latin typeface="HGSｺﾞｼｯｸM" panose="020B0600000000000000" pitchFamily="50" charset="-128"/>
                <a:ea typeface="HGSｺﾞｼｯｸM" panose="020B0600000000000000" pitchFamily="50" charset="-128"/>
              </a:rPr>
              <a:t>を調整した食事です</a:t>
            </a:r>
            <a:r>
              <a:rPr kumimoji="1" lang="ja-JP" altLang="en-US" sz="1000" dirty="0" smtClean="0">
                <a:latin typeface="HGSｺﾞｼｯｸM" panose="020B0600000000000000" pitchFamily="50" charset="-128"/>
                <a:ea typeface="HGSｺﾞｼｯｸM" panose="020B0600000000000000" pitchFamily="50" charset="-128"/>
              </a:rPr>
              <a:t>。</a:t>
            </a:r>
            <a:r>
              <a:rPr kumimoji="1" lang="en-US" altLang="ja-JP" sz="1000" dirty="0" smtClean="0">
                <a:latin typeface="HGSｺﾞｼｯｸM" panose="020B0600000000000000" pitchFamily="50" charset="-128"/>
                <a:ea typeface="HGSｺﾞｼｯｸM" panose="020B0600000000000000" pitchFamily="50" charset="-128"/>
              </a:rPr>
              <a:t>15</a:t>
            </a:r>
            <a:r>
              <a:rPr kumimoji="1" lang="ja-JP" altLang="en-US" sz="1000" dirty="0" smtClean="0">
                <a:latin typeface="HGSｺﾞｼｯｸM" panose="020B0600000000000000" pitchFamily="50" charset="-128"/>
                <a:ea typeface="HGSｺﾞｼｯｸM" panose="020B0600000000000000" pitchFamily="50" charset="-128"/>
              </a:rPr>
              <a:t>時</a:t>
            </a:r>
            <a:r>
              <a:rPr kumimoji="1" lang="ja-JP" altLang="en-US" sz="1000" dirty="0">
                <a:latin typeface="HGSｺﾞｼｯｸM" panose="020B0600000000000000" pitchFamily="50" charset="-128"/>
                <a:ea typeface="HGSｺﾞｼｯｸM" panose="020B0600000000000000" pitchFamily="50" charset="-128"/>
              </a:rPr>
              <a:t>の</a:t>
            </a:r>
            <a:r>
              <a:rPr kumimoji="1" lang="ja-JP" altLang="en-US" sz="1000" dirty="0" smtClean="0">
                <a:latin typeface="HGSｺﾞｼｯｸM" panose="020B0600000000000000" pitchFamily="50" charset="-128"/>
                <a:ea typeface="HGSｺﾞｼｯｸM" panose="020B0600000000000000" pitchFamily="50" charset="-128"/>
              </a:rPr>
              <a:t>おやつが付きます</a:t>
            </a:r>
            <a:r>
              <a:rPr kumimoji="1" lang="ja-JP" altLang="en-US" sz="1000" dirty="0">
                <a:latin typeface="HGSｺﾞｼｯｸM" panose="020B0600000000000000" pitchFamily="50" charset="-128"/>
                <a:ea typeface="HGSｺﾞｼｯｸM" panose="020B0600000000000000" pitchFamily="50" charset="-128"/>
              </a:rPr>
              <a:t>。</a:t>
            </a:r>
          </a:p>
        </p:txBody>
      </p:sp>
      <p:sp>
        <p:nvSpPr>
          <p:cNvPr id="19" name="テキスト ボックス 21">
            <a:extLst>
              <a:ext uri="{FF2B5EF4-FFF2-40B4-BE49-F238E27FC236}">
                <a16:creationId xmlns:a16="http://schemas.microsoft.com/office/drawing/2014/main" id="{00000000-0008-0000-0500-00001C000000}"/>
              </a:ext>
            </a:extLst>
          </p:cNvPr>
          <p:cNvSpPr txBox="1"/>
          <p:nvPr/>
        </p:nvSpPr>
        <p:spPr>
          <a:xfrm>
            <a:off x="535783" y="5626857"/>
            <a:ext cx="5024256" cy="7453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主食がお粥を想定した食事で</a:t>
            </a:r>
            <a:r>
              <a:rPr kumimoji="1" lang="ja-JP" altLang="en-US" sz="1000" dirty="0" smtClean="0">
                <a:latin typeface="HGSｺﾞｼｯｸM" panose="020B0600000000000000" pitchFamily="50" charset="-128"/>
                <a:ea typeface="HGSｺﾞｼｯｸM" panose="020B0600000000000000" pitchFamily="50" charset="-128"/>
              </a:rPr>
              <a:t>、脂</a:t>
            </a:r>
            <a:r>
              <a:rPr kumimoji="1" lang="ja-JP" altLang="en-US" sz="1000" dirty="0">
                <a:latin typeface="HGSｺﾞｼｯｸM" panose="020B0600000000000000" pitchFamily="50" charset="-128"/>
                <a:ea typeface="HGSｺﾞｼｯｸM" panose="020B0600000000000000" pitchFamily="50" charset="-128"/>
              </a:rPr>
              <a:t>の多い</a:t>
            </a:r>
            <a:r>
              <a:rPr kumimoji="1" lang="ja-JP" altLang="en-US" sz="1000" dirty="0" smtClean="0">
                <a:latin typeface="HGSｺﾞｼｯｸM" panose="020B0600000000000000" pitchFamily="50" charset="-128"/>
                <a:ea typeface="HGSｺﾞｼｯｸM" panose="020B0600000000000000" pitchFamily="50" charset="-128"/>
              </a:rPr>
              <a:t>料理や食物</a:t>
            </a:r>
            <a:r>
              <a:rPr kumimoji="1" lang="ja-JP" altLang="en-US" sz="1000" dirty="0">
                <a:latin typeface="HGSｺﾞｼｯｸM" panose="020B0600000000000000" pitchFamily="50" charset="-128"/>
                <a:ea typeface="HGSｺﾞｼｯｸM" panose="020B0600000000000000" pitchFamily="50" charset="-128"/>
              </a:rPr>
              <a:t>繊維の</a:t>
            </a:r>
            <a:r>
              <a:rPr kumimoji="1" lang="ja-JP" altLang="en-US" sz="1000" dirty="0" smtClean="0">
                <a:latin typeface="HGSｺﾞｼｯｸM" panose="020B0600000000000000" pitchFamily="50" charset="-128"/>
                <a:ea typeface="HGSｺﾞｼｯｸM" panose="020B0600000000000000" pitchFamily="50" charset="-128"/>
              </a:rPr>
              <a:t>多い食品は使用</a:t>
            </a:r>
            <a:r>
              <a:rPr kumimoji="1" lang="ja-JP" altLang="en-US" sz="1000" dirty="0">
                <a:latin typeface="HGSｺﾞｼｯｸM" panose="020B0600000000000000" pitchFamily="50" charset="-128"/>
                <a:ea typeface="HGSｺﾞｼｯｸM" panose="020B0600000000000000" pitchFamily="50" charset="-128"/>
              </a:rPr>
              <a:t>せず</a:t>
            </a:r>
            <a:r>
              <a:rPr kumimoji="1" lang="ja-JP" altLang="en-US" sz="1000" dirty="0" smtClean="0">
                <a:latin typeface="HGSｺﾞｼｯｸM" panose="020B0600000000000000" pitchFamily="50" charset="-128"/>
                <a:ea typeface="HGSｺﾞｼｯｸM" panose="020B0600000000000000" pitchFamily="50" charset="-128"/>
              </a:rPr>
              <a:t>、</a:t>
            </a:r>
            <a:endParaRPr kumimoji="1" lang="en-US" altLang="ja-JP" sz="1000" dirty="0" smtClean="0">
              <a:latin typeface="HGSｺﾞｼｯｸM" panose="020B0600000000000000" pitchFamily="50" charset="-128"/>
              <a:ea typeface="HGSｺﾞｼｯｸM" panose="020B0600000000000000" pitchFamily="50" charset="-128"/>
            </a:endParaRPr>
          </a:p>
          <a:p>
            <a:r>
              <a:rPr kumimoji="1" lang="ja-JP" altLang="en-US" sz="1000" dirty="0" smtClean="0">
                <a:latin typeface="HGSｺﾞｼｯｸM" panose="020B0600000000000000" pitchFamily="50" charset="-128"/>
                <a:ea typeface="HGSｺﾞｼｯｸM" panose="020B0600000000000000" pitchFamily="50" charset="-128"/>
              </a:rPr>
              <a:t>消化</a:t>
            </a:r>
            <a:r>
              <a:rPr kumimoji="1" lang="ja-JP" altLang="en-US" sz="1000" dirty="0">
                <a:latin typeface="HGSｺﾞｼｯｸM" panose="020B0600000000000000" pitchFamily="50" charset="-128"/>
                <a:ea typeface="HGSｺﾞｼｯｸM" panose="020B0600000000000000" pitchFamily="50" charset="-128"/>
              </a:rPr>
              <a:t>しやすい形態となっています。</a:t>
            </a:r>
            <a:endParaRPr kumimoji="1" lang="en-US" altLang="ja-JP" sz="1000" dirty="0">
              <a:latin typeface="HGSｺﾞｼｯｸM" panose="020B0600000000000000" pitchFamily="50" charset="-128"/>
              <a:ea typeface="HGSｺﾞｼｯｸM" panose="020B0600000000000000" pitchFamily="50" charset="-128"/>
            </a:endParaRPr>
          </a:p>
          <a:p>
            <a:r>
              <a:rPr kumimoji="1" lang="ja-JP" altLang="en-US" sz="1000" dirty="0">
                <a:latin typeface="HGSｺﾞｼｯｸM" panose="020B0600000000000000" pitchFamily="50" charset="-128"/>
                <a:ea typeface="HGSｺﾞｼｯｸM" panose="020B0600000000000000" pitchFamily="50" charset="-128"/>
              </a:rPr>
              <a:t>（料理例：フライ、天ぷら等を提供しない）</a:t>
            </a:r>
            <a:endParaRPr kumimoji="1" lang="en-US" altLang="ja-JP" sz="1000" dirty="0">
              <a:latin typeface="HGSｺﾞｼｯｸM" panose="020B0600000000000000" pitchFamily="50" charset="-128"/>
              <a:ea typeface="HGSｺﾞｼｯｸM" panose="020B0600000000000000" pitchFamily="50" charset="-128"/>
            </a:endParaRPr>
          </a:p>
          <a:p>
            <a:r>
              <a:rPr kumimoji="1" lang="ja-JP" altLang="en-US" sz="1000" dirty="0">
                <a:latin typeface="HGSｺﾞｼｯｸM" panose="020B0600000000000000" pitchFamily="50" charset="-128"/>
                <a:ea typeface="HGSｺﾞｼｯｸM" panose="020B0600000000000000" pitchFamily="50" charset="-128"/>
              </a:rPr>
              <a:t>（食品例：干ししいたけ、ごぼう、レンコン、昆布、イカ、タコ等を使用しない）</a:t>
            </a:r>
          </a:p>
        </p:txBody>
      </p:sp>
      <p:sp>
        <p:nvSpPr>
          <p:cNvPr id="17" name="角丸四角形 16">
            <a:extLst>
              <a:ext uri="{FF2B5EF4-FFF2-40B4-BE49-F238E27FC236}">
                <a16:creationId xmlns:a16="http://schemas.microsoft.com/office/drawing/2014/main" id="{00000000-0008-0000-0200-000080000000}"/>
              </a:ext>
            </a:extLst>
          </p:cNvPr>
          <p:cNvSpPr/>
          <p:nvPr/>
        </p:nvSpPr>
        <p:spPr>
          <a:xfrm>
            <a:off x="5546396" y="5500734"/>
            <a:ext cx="861060" cy="373380"/>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SｺﾞｼｯｸE" panose="020B0900000000000000" pitchFamily="50" charset="-128"/>
                <a:ea typeface="HGSｺﾞｼｯｸE" panose="020B0900000000000000" pitchFamily="50" charset="-128"/>
              </a:rPr>
              <a:t>◆軟食１</a:t>
            </a:r>
            <a:endParaRPr kumimoji="1" lang="en-US" altLang="ja-JP" sz="1200" dirty="0">
              <a:latin typeface="HGSｺﾞｼｯｸE" panose="020B0900000000000000" pitchFamily="50" charset="-128"/>
              <a:ea typeface="HGSｺﾞｼｯｸE" panose="020B0900000000000000" pitchFamily="50" charset="-128"/>
            </a:endParaRPr>
          </a:p>
        </p:txBody>
      </p:sp>
      <p:sp>
        <p:nvSpPr>
          <p:cNvPr id="14" name="角丸四角形 13">
            <a:extLst>
              <a:ext uri="{FF2B5EF4-FFF2-40B4-BE49-F238E27FC236}">
                <a16:creationId xmlns:a16="http://schemas.microsoft.com/office/drawing/2014/main" id="{00000000-0008-0000-0200-000080000000}"/>
              </a:ext>
            </a:extLst>
          </p:cNvPr>
          <p:cNvSpPr/>
          <p:nvPr/>
        </p:nvSpPr>
        <p:spPr>
          <a:xfrm>
            <a:off x="442333" y="4534930"/>
            <a:ext cx="2948940" cy="332152"/>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SｺﾞｼｯｸE" panose="020B0900000000000000" pitchFamily="50" charset="-128"/>
                <a:ea typeface="HGSｺﾞｼｯｸE" panose="020B0900000000000000" pitchFamily="50" charset="-128"/>
              </a:rPr>
              <a:t>◆小児基本食１：小学校低学年を対象</a:t>
            </a:r>
            <a:endParaRPr kumimoji="1" lang="en-US" altLang="ja-JP" sz="1200" dirty="0">
              <a:latin typeface="HGSｺﾞｼｯｸE" panose="020B0900000000000000" pitchFamily="50" charset="-128"/>
              <a:ea typeface="HGSｺﾞｼｯｸE" panose="020B0900000000000000" pitchFamily="50" charset="-128"/>
            </a:endParaRPr>
          </a:p>
        </p:txBody>
      </p:sp>
      <p:sp>
        <p:nvSpPr>
          <p:cNvPr id="22" name="テキスト ボックス 23">
            <a:extLst>
              <a:ext uri="{FF2B5EF4-FFF2-40B4-BE49-F238E27FC236}">
                <a16:creationId xmlns:a16="http://schemas.microsoft.com/office/drawing/2014/main" id="{00000000-0008-0000-0500-00001C000000}"/>
              </a:ext>
            </a:extLst>
          </p:cNvPr>
          <p:cNvSpPr txBox="1"/>
          <p:nvPr/>
        </p:nvSpPr>
        <p:spPr>
          <a:xfrm>
            <a:off x="520577" y="6720328"/>
            <a:ext cx="6101341" cy="6553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smtClean="0">
                <a:latin typeface="HGSｺﾞｼｯｸM" panose="020B0600000000000000" pitchFamily="50" charset="-128"/>
                <a:ea typeface="HGSｺﾞｼｯｸM" panose="020B0600000000000000" pitchFamily="50" charset="-128"/>
              </a:rPr>
              <a:t>軟食</a:t>
            </a:r>
            <a:r>
              <a:rPr kumimoji="1" lang="ja-JP" altLang="en-US" sz="1000" dirty="0">
                <a:latin typeface="HGSｺﾞｼｯｸM" panose="020B0600000000000000" pitchFamily="50" charset="-128"/>
                <a:ea typeface="HGSｺﾞｼｯｸM" panose="020B0600000000000000" pitchFamily="50" charset="-128"/>
              </a:rPr>
              <a:t>１の形態に加えて、脂肪分の</a:t>
            </a:r>
            <a:r>
              <a:rPr kumimoji="1" lang="ja-JP" altLang="en-US" sz="1000" dirty="0" smtClean="0">
                <a:latin typeface="HGSｺﾞｼｯｸM" panose="020B0600000000000000" pitchFamily="50" charset="-128"/>
                <a:ea typeface="HGSｺﾞｼｯｸM" panose="020B0600000000000000" pitchFamily="50" charset="-128"/>
              </a:rPr>
              <a:t>多い食材や</a:t>
            </a:r>
            <a:r>
              <a:rPr kumimoji="1" lang="ja-JP" altLang="en-US" sz="1000" dirty="0">
                <a:latin typeface="HGSｺﾞｼｯｸM" panose="020B0600000000000000" pitchFamily="50" charset="-128"/>
                <a:ea typeface="HGSｺﾞｼｯｸM" panose="020B0600000000000000" pitchFamily="50" charset="-128"/>
              </a:rPr>
              <a:t>刺激物等を使用せず消化に配慮</a:t>
            </a:r>
            <a:r>
              <a:rPr kumimoji="1" lang="ja-JP" altLang="en-US" sz="1000" dirty="0" smtClean="0">
                <a:latin typeface="HGSｺﾞｼｯｸM" panose="020B0600000000000000" pitchFamily="50" charset="-128"/>
                <a:ea typeface="HGSｺﾞｼｯｸM" panose="020B0600000000000000" pitchFamily="50" charset="-128"/>
              </a:rPr>
              <a:t>した、</a:t>
            </a:r>
            <a:endParaRPr kumimoji="1" lang="en-US" altLang="ja-JP" sz="1000" dirty="0" smtClean="0">
              <a:latin typeface="HGSｺﾞｼｯｸM" panose="020B0600000000000000" pitchFamily="50" charset="-128"/>
              <a:ea typeface="HGSｺﾞｼｯｸM" panose="020B0600000000000000" pitchFamily="50" charset="-128"/>
            </a:endParaRPr>
          </a:p>
          <a:p>
            <a:r>
              <a:rPr kumimoji="1" lang="ja-JP" altLang="en-US" sz="1000" dirty="0" smtClean="0">
                <a:latin typeface="HGSｺﾞｼｯｸM" panose="020B0600000000000000" pitchFamily="50" charset="-128"/>
                <a:ea typeface="HGSｺﾞｼｯｸM" panose="020B0600000000000000" pitchFamily="50" charset="-128"/>
              </a:rPr>
              <a:t>胃潰瘍</a:t>
            </a:r>
            <a:r>
              <a:rPr kumimoji="1" lang="ja-JP" altLang="en-US" sz="1000" dirty="0">
                <a:latin typeface="HGSｺﾞｼｯｸM" panose="020B0600000000000000" pitchFamily="50" charset="-128"/>
                <a:ea typeface="HGSｺﾞｼｯｸM" panose="020B0600000000000000" pitchFamily="50" charset="-128"/>
              </a:rPr>
              <a:t>や消化器術後に提供する食事です。</a:t>
            </a:r>
            <a:endParaRPr kumimoji="1" lang="en-US" altLang="ja-JP" sz="1000" dirty="0">
              <a:latin typeface="HGSｺﾞｼｯｸM" panose="020B0600000000000000" pitchFamily="50" charset="-128"/>
              <a:ea typeface="HGSｺﾞｼｯｸM" panose="020B0600000000000000" pitchFamily="50" charset="-128"/>
            </a:endParaRPr>
          </a:p>
          <a:p>
            <a:r>
              <a:rPr kumimoji="1" lang="ja-JP" altLang="en-US" sz="1000" dirty="0" smtClean="0">
                <a:latin typeface="HGSｺﾞｼｯｸM" panose="020B0600000000000000" pitchFamily="50" charset="-128"/>
                <a:ea typeface="HGSｺﾞｼｯｸM" panose="020B0600000000000000" pitchFamily="50" charset="-128"/>
              </a:rPr>
              <a:t>（</a:t>
            </a:r>
            <a:r>
              <a:rPr kumimoji="1" lang="ja-JP" altLang="en-US" sz="1000" dirty="0">
                <a:latin typeface="HGSｺﾞｼｯｸM" panose="020B0600000000000000" pitchFamily="50" charset="-128"/>
                <a:ea typeface="HGSｺﾞｼｯｸM" panose="020B0600000000000000" pitchFamily="50" charset="-128"/>
              </a:rPr>
              <a:t>食品例：脂身付の肉、海藻、きのこ</a:t>
            </a:r>
            <a:r>
              <a:rPr kumimoji="1" lang="ja-JP" altLang="en-US" sz="1000" dirty="0" smtClean="0">
                <a:latin typeface="HGSｺﾞｼｯｸM" panose="020B0600000000000000" pitchFamily="50" charset="-128"/>
                <a:ea typeface="HGSｺﾞｼｯｸM" panose="020B0600000000000000" pitchFamily="50" charset="-128"/>
              </a:rPr>
              <a:t>類、香辛料等を</a:t>
            </a:r>
            <a:r>
              <a:rPr kumimoji="1" lang="ja-JP" altLang="en-US" sz="1000" dirty="0">
                <a:latin typeface="HGSｺﾞｼｯｸM" panose="020B0600000000000000" pitchFamily="50" charset="-128"/>
                <a:ea typeface="HGSｺﾞｼｯｸM" panose="020B0600000000000000" pitchFamily="50" charset="-128"/>
              </a:rPr>
              <a:t>使用しない）</a:t>
            </a:r>
            <a:endParaRPr kumimoji="1" lang="en-US" altLang="ja-JP" sz="1000" dirty="0">
              <a:latin typeface="HGSｺﾞｼｯｸM" panose="020B0600000000000000" pitchFamily="50" charset="-128"/>
              <a:ea typeface="HGSｺﾞｼｯｸM" panose="020B0600000000000000" pitchFamily="50" charset="-128"/>
            </a:endParaRPr>
          </a:p>
          <a:p>
            <a:endParaRPr kumimoji="1" lang="ja-JP" altLang="en-US" sz="1000" dirty="0">
              <a:latin typeface="HGSｺﾞｼｯｸM" panose="020B0600000000000000" pitchFamily="50" charset="-128"/>
              <a:ea typeface="HGSｺﾞｼｯｸM" panose="020B0600000000000000" pitchFamily="50" charset="-128"/>
            </a:endParaRPr>
          </a:p>
        </p:txBody>
      </p:sp>
      <p:sp>
        <p:nvSpPr>
          <p:cNvPr id="20" name="角丸四角形 19">
            <a:extLst>
              <a:ext uri="{FF2B5EF4-FFF2-40B4-BE49-F238E27FC236}">
                <a16:creationId xmlns:a16="http://schemas.microsoft.com/office/drawing/2014/main" id="{00000000-0008-0000-0200-000080000000}"/>
              </a:ext>
            </a:extLst>
          </p:cNvPr>
          <p:cNvSpPr/>
          <p:nvPr/>
        </p:nvSpPr>
        <p:spPr>
          <a:xfrm>
            <a:off x="438604" y="6453510"/>
            <a:ext cx="861060" cy="276801"/>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SｺﾞｼｯｸE" panose="020B0900000000000000" pitchFamily="50" charset="-128"/>
                <a:ea typeface="HGSｺﾞｼｯｸE" panose="020B0900000000000000" pitchFamily="50" charset="-128"/>
              </a:rPr>
              <a:t>◆</a:t>
            </a:r>
            <a:r>
              <a:rPr kumimoji="1" lang="ja-JP" altLang="en-US" sz="1200" dirty="0" smtClean="0">
                <a:latin typeface="HGSｺﾞｼｯｸE" panose="020B0900000000000000" pitchFamily="50" charset="-128"/>
                <a:ea typeface="HGSｺﾞｼｯｸE" panose="020B0900000000000000" pitchFamily="50" charset="-128"/>
              </a:rPr>
              <a:t>軟食２</a:t>
            </a:r>
            <a:endParaRPr kumimoji="1" lang="en-US" altLang="ja-JP" sz="1200" dirty="0">
              <a:latin typeface="HGSｺﾞｼｯｸE" panose="020B0900000000000000" pitchFamily="50" charset="-128"/>
              <a:ea typeface="HGSｺﾞｼｯｸE" panose="020B0900000000000000" pitchFamily="50" charset="-128"/>
            </a:endParaRPr>
          </a:p>
        </p:txBody>
      </p:sp>
      <p:sp>
        <p:nvSpPr>
          <p:cNvPr id="10" name="角丸四角形 9">
            <a:extLst>
              <a:ext uri="{FF2B5EF4-FFF2-40B4-BE49-F238E27FC236}">
                <a16:creationId xmlns:a16="http://schemas.microsoft.com/office/drawing/2014/main" id="{00000000-0008-0000-0200-000080000000}"/>
              </a:ext>
            </a:extLst>
          </p:cNvPr>
          <p:cNvSpPr/>
          <p:nvPr/>
        </p:nvSpPr>
        <p:spPr>
          <a:xfrm>
            <a:off x="424407" y="3533339"/>
            <a:ext cx="4395969" cy="308516"/>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SｺﾞｼｯｸE" panose="020B0900000000000000" pitchFamily="50" charset="-128"/>
                <a:ea typeface="HGSｺﾞｼｯｸE" panose="020B0900000000000000" pitchFamily="50" charset="-128"/>
              </a:rPr>
              <a:t>◆幼児食</a:t>
            </a:r>
            <a:r>
              <a:rPr kumimoji="1" lang="en-US" altLang="ja-JP" sz="1200" dirty="0">
                <a:latin typeface="HGSｺﾞｼｯｸE" panose="020B0900000000000000" pitchFamily="50" charset="-128"/>
                <a:ea typeface="HGSｺﾞｼｯｸE" panose="020B0900000000000000" pitchFamily="50" charset="-128"/>
              </a:rPr>
              <a:t>1</a:t>
            </a:r>
            <a:r>
              <a:rPr kumimoji="1" lang="ja-JP" altLang="en-US" sz="1200" dirty="0">
                <a:latin typeface="HGSｺﾞｼｯｸE" panose="020B0900000000000000" pitchFamily="50" charset="-128"/>
                <a:ea typeface="HGSｺﾞｼｯｸE" panose="020B0900000000000000" pitchFamily="50" charset="-128"/>
              </a:rPr>
              <a:t>：</a:t>
            </a:r>
            <a:r>
              <a:rPr kumimoji="1" lang="en-US" altLang="ja-JP" sz="1200" dirty="0">
                <a:latin typeface="HGSｺﾞｼｯｸE" panose="020B0900000000000000" pitchFamily="50" charset="-128"/>
                <a:ea typeface="HGSｺﾞｼｯｸE" panose="020B0900000000000000" pitchFamily="50" charset="-128"/>
              </a:rPr>
              <a:t>1</a:t>
            </a:r>
            <a:r>
              <a:rPr kumimoji="1" lang="ja-JP" altLang="en-US" sz="1200" dirty="0">
                <a:latin typeface="HGSｺﾞｼｯｸE" panose="020B0900000000000000" pitchFamily="50" charset="-128"/>
                <a:ea typeface="HGSｺﾞｼｯｸE" panose="020B0900000000000000" pitchFamily="50" charset="-128"/>
              </a:rPr>
              <a:t>～</a:t>
            </a:r>
            <a:r>
              <a:rPr kumimoji="1" lang="en-US" altLang="ja-JP" sz="1200" dirty="0">
                <a:latin typeface="HGSｺﾞｼｯｸE" panose="020B0900000000000000" pitchFamily="50" charset="-128"/>
                <a:ea typeface="HGSｺﾞｼｯｸE" panose="020B0900000000000000" pitchFamily="50" charset="-128"/>
              </a:rPr>
              <a:t>2</a:t>
            </a:r>
            <a:r>
              <a:rPr kumimoji="1" lang="ja-JP" altLang="en-US" sz="1200" dirty="0">
                <a:latin typeface="HGSｺﾞｼｯｸE" panose="020B0900000000000000" pitchFamily="50" charset="-128"/>
                <a:ea typeface="HGSｺﾞｼｯｸE" panose="020B0900000000000000" pitchFamily="50" charset="-128"/>
              </a:rPr>
              <a:t>歳を</a:t>
            </a:r>
            <a:r>
              <a:rPr kumimoji="1" lang="ja-JP" altLang="en-US" sz="1200" dirty="0" smtClean="0">
                <a:latin typeface="HGSｺﾞｼｯｸE" panose="020B0900000000000000" pitchFamily="50" charset="-128"/>
                <a:ea typeface="HGSｺﾞｼｯｸE" panose="020B0900000000000000" pitchFamily="50" charset="-128"/>
              </a:rPr>
              <a:t>対象　　</a:t>
            </a:r>
            <a:r>
              <a:rPr kumimoji="1" lang="ja-JP" altLang="ja-JP" sz="1200" dirty="0" smtClean="0">
                <a:solidFill>
                  <a:schemeClr val="lt1"/>
                </a:solidFill>
                <a:effectLst/>
                <a:latin typeface="HGSｺﾞｼｯｸE" panose="020B0900000000000000" pitchFamily="50" charset="-128"/>
                <a:ea typeface="HGSｺﾞｼｯｸE" panose="020B0900000000000000" pitchFamily="50" charset="-128"/>
                <a:cs typeface="+mn-cs"/>
              </a:rPr>
              <a:t>◆幼児食</a:t>
            </a:r>
            <a:r>
              <a:rPr kumimoji="1" lang="ja-JP" altLang="en-US" sz="1200" dirty="0" smtClean="0">
                <a:solidFill>
                  <a:schemeClr val="lt1"/>
                </a:solidFill>
                <a:effectLst/>
                <a:latin typeface="HGSｺﾞｼｯｸE" panose="020B0900000000000000" pitchFamily="50" charset="-128"/>
                <a:ea typeface="HGSｺﾞｼｯｸE" panose="020B0900000000000000" pitchFamily="50" charset="-128"/>
                <a:cs typeface="+mn-cs"/>
              </a:rPr>
              <a:t>２：</a:t>
            </a:r>
            <a:r>
              <a:rPr kumimoji="1" lang="en-US" altLang="ja-JP" sz="1200" dirty="0">
                <a:solidFill>
                  <a:schemeClr val="lt1"/>
                </a:solidFill>
                <a:effectLst/>
                <a:latin typeface="HGSｺﾞｼｯｸE" panose="020B0900000000000000" pitchFamily="50" charset="-128"/>
                <a:ea typeface="HGSｺﾞｼｯｸE" panose="020B0900000000000000" pitchFamily="50" charset="-128"/>
                <a:cs typeface="+mn-cs"/>
              </a:rPr>
              <a:t>3</a:t>
            </a:r>
            <a:r>
              <a:rPr kumimoji="1" lang="ja-JP" altLang="ja-JP" sz="1200" dirty="0">
                <a:solidFill>
                  <a:schemeClr val="lt1"/>
                </a:solidFill>
                <a:effectLst/>
                <a:latin typeface="HGSｺﾞｼｯｸE" panose="020B0900000000000000" pitchFamily="50" charset="-128"/>
                <a:ea typeface="HGSｺﾞｼｯｸE" panose="020B0900000000000000" pitchFamily="50" charset="-128"/>
                <a:cs typeface="+mn-cs"/>
              </a:rPr>
              <a:t>～</a:t>
            </a:r>
            <a:r>
              <a:rPr kumimoji="1" lang="en-US" altLang="ja-JP" sz="1200" dirty="0">
                <a:solidFill>
                  <a:schemeClr val="lt1"/>
                </a:solidFill>
                <a:effectLst/>
                <a:latin typeface="HGSｺﾞｼｯｸE" panose="020B0900000000000000" pitchFamily="50" charset="-128"/>
                <a:ea typeface="HGSｺﾞｼｯｸE" panose="020B0900000000000000" pitchFamily="50" charset="-128"/>
                <a:cs typeface="+mn-cs"/>
              </a:rPr>
              <a:t>5</a:t>
            </a:r>
            <a:r>
              <a:rPr kumimoji="1" lang="ja-JP" altLang="ja-JP" sz="1200" dirty="0">
                <a:solidFill>
                  <a:schemeClr val="lt1"/>
                </a:solidFill>
                <a:effectLst/>
                <a:latin typeface="HGSｺﾞｼｯｸE" panose="020B0900000000000000" pitchFamily="50" charset="-128"/>
                <a:ea typeface="HGSｺﾞｼｯｸE" panose="020B0900000000000000" pitchFamily="50" charset="-128"/>
                <a:cs typeface="+mn-cs"/>
              </a:rPr>
              <a:t>歳を対象</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23" name="角丸四角形 22">
            <a:extLst>
              <a:ext uri="{FF2B5EF4-FFF2-40B4-BE49-F238E27FC236}">
                <a16:creationId xmlns:a16="http://schemas.microsoft.com/office/drawing/2014/main" id="{00000000-0008-0000-0200-000080000000}"/>
              </a:ext>
            </a:extLst>
          </p:cNvPr>
          <p:cNvSpPr/>
          <p:nvPr/>
        </p:nvSpPr>
        <p:spPr>
          <a:xfrm>
            <a:off x="441150" y="7449959"/>
            <a:ext cx="707365" cy="351878"/>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smtClean="0">
                <a:latin typeface="HGSｺﾞｼｯｸE" panose="020B0900000000000000" pitchFamily="50" charset="-128"/>
                <a:ea typeface="HGSｺﾞｼｯｸE" panose="020B0900000000000000" pitchFamily="50" charset="-128"/>
              </a:rPr>
              <a:t>◆三分</a:t>
            </a:r>
            <a:endParaRPr kumimoji="1" lang="en-US" altLang="ja-JP" sz="1200" dirty="0">
              <a:latin typeface="HGSｺﾞｼｯｸE" panose="020B0900000000000000" pitchFamily="50" charset="-128"/>
              <a:ea typeface="HGSｺﾞｼｯｸE" panose="020B0900000000000000" pitchFamily="50" charset="-128"/>
            </a:endParaRPr>
          </a:p>
        </p:txBody>
      </p:sp>
      <p:grpSp>
        <p:nvGrpSpPr>
          <p:cNvPr id="27" name="グループ化 26">
            <a:extLst>
              <a:ext uri="{FF2B5EF4-FFF2-40B4-BE49-F238E27FC236}">
                <a16:creationId xmlns:a16="http://schemas.microsoft.com/office/drawing/2014/main" id="{00000000-0008-0000-0300-00006B000000}"/>
              </a:ext>
            </a:extLst>
          </p:cNvPr>
          <p:cNvGrpSpPr/>
          <p:nvPr/>
        </p:nvGrpSpPr>
        <p:grpSpPr>
          <a:xfrm>
            <a:off x="210739" y="73487"/>
            <a:ext cx="4694371" cy="466826"/>
            <a:chOff x="0" y="0"/>
            <a:chExt cx="6871608" cy="457718"/>
          </a:xfrm>
        </p:grpSpPr>
        <p:sp>
          <p:nvSpPr>
            <p:cNvPr id="28" name="平行四辺形 27">
              <a:extLst>
                <a:ext uri="{FF2B5EF4-FFF2-40B4-BE49-F238E27FC236}">
                  <a16:creationId xmlns:a16="http://schemas.microsoft.com/office/drawing/2014/main" id="{00000000-0008-0000-0300-000086000000}"/>
                </a:ext>
              </a:extLst>
            </p:cNvPr>
            <p:cNvSpPr/>
            <p:nvPr/>
          </p:nvSpPr>
          <p:spPr>
            <a:xfrm>
              <a:off x="0" y="48788"/>
              <a:ext cx="5881149" cy="408930"/>
            </a:xfrm>
            <a:prstGeom prst="parallelogram">
              <a:avLst/>
            </a:prstGeom>
            <a:gradFill flip="none" rotWithShape="1">
              <a:gsLst>
                <a:gs pos="0">
                  <a:schemeClr val="accent1"/>
                </a:gs>
                <a:gs pos="40000">
                  <a:schemeClr val="accent1">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9" name="平行四辺形 28">
              <a:extLst>
                <a:ext uri="{FF2B5EF4-FFF2-40B4-BE49-F238E27FC236}">
                  <a16:creationId xmlns:a16="http://schemas.microsoft.com/office/drawing/2014/main" id="{00000000-0008-0000-0300-000088000000}"/>
                </a:ext>
              </a:extLst>
            </p:cNvPr>
            <p:cNvSpPr/>
            <p:nvPr/>
          </p:nvSpPr>
          <p:spPr>
            <a:xfrm>
              <a:off x="258550" y="31078"/>
              <a:ext cx="6613058" cy="360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endParaRPr lang="ja-JP" altLang="ja-JP" sz="1400" b="1" i="1">
                <a:solidFill>
                  <a:schemeClr val="lt1"/>
                </a:solidFill>
                <a:effectLst>
                  <a:outerShdw blurRad="76200" dist="50800" dir="5400000" algn="tl" rotWithShape="0">
                    <a:srgbClr val="000000">
                      <a:alpha val="65000"/>
                    </a:srgbClr>
                  </a:outerShdw>
                </a:effectLst>
                <a:latin typeface="+mn-lt"/>
                <a:ea typeface="+mn-ea"/>
                <a:cs typeface="+mn-cs"/>
              </a:endParaRPr>
            </a:p>
          </p:txBody>
        </p:sp>
        <p:sp>
          <p:nvSpPr>
            <p:cNvPr id="30" name="正方形/長方形 29">
              <a:extLst>
                <a:ext uri="{FF2B5EF4-FFF2-40B4-BE49-F238E27FC236}">
                  <a16:creationId xmlns:a16="http://schemas.microsoft.com/office/drawing/2014/main" id="{00000000-0008-0000-0300-000089000000}"/>
                </a:ext>
              </a:extLst>
            </p:cNvPr>
            <p:cNvSpPr/>
            <p:nvPr/>
          </p:nvSpPr>
          <p:spPr>
            <a:xfrm>
              <a:off x="284608" y="0"/>
              <a:ext cx="5783036" cy="376446"/>
            </a:xfrm>
            <a:prstGeom prst="rect">
              <a:avLst/>
            </a:prstGeom>
            <a:noFill/>
          </p:spPr>
          <p:txBody>
            <a:bodyPr wrap="square" lIns="91440" tIns="45720" rIns="91440" bIns="457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800" b="1" i="1" u="none" cap="none" spc="50" dirty="0" smtClean="0">
                  <a:ln w="3175">
                    <a:noFill/>
                  </a:ln>
                  <a:solidFill>
                    <a:schemeClr val="tx2"/>
                  </a:solidFill>
                  <a:effectLst>
                    <a:outerShdw blurRad="76200" dist="50800" dir="5400000" algn="tl" rotWithShape="0">
                      <a:srgbClr val="000000">
                        <a:alpha val="65000"/>
                      </a:srgbClr>
                    </a:outerShdw>
                  </a:effectLst>
                  <a:latin typeface="HGPｺﾞｼｯｸE" panose="020B0900000000000000" pitchFamily="50" charset="-128"/>
                  <a:ea typeface="HGPｺﾞｼｯｸE" panose="020B0900000000000000" pitchFamily="50" charset="-128"/>
                </a:rPr>
                <a:t>食事内容</a:t>
              </a:r>
              <a:endParaRPr lang="ja-JP" altLang="en-US" sz="1800" b="1" i="1" u="none" cap="none" spc="50" dirty="0">
                <a:ln w="3175">
                  <a:noFill/>
                </a:ln>
                <a:solidFill>
                  <a:schemeClr val="tx2"/>
                </a:solidFill>
                <a:effectLst>
                  <a:outerShdw blurRad="76200" dist="50800" dir="5400000" algn="tl" rotWithShape="0">
                    <a:srgbClr val="000000">
                      <a:alpha val="65000"/>
                    </a:srgbClr>
                  </a:outerShdw>
                </a:effectLst>
                <a:latin typeface="HGPｺﾞｼｯｸE" panose="020B0900000000000000" pitchFamily="50" charset="-128"/>
                <a:ea typeface="HGPｺﾞｼｯｸE" panose="020B0900000000000000" pitchFamily="50" charset="-128"/>
              </a:endParaRPr>
            </a:p>
          </p:txBody>
        </p:sp>
      </p:gr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257" y="3910150"/>
            <a:ext cx="1226508" cy="919881"/>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195" y="1754888"/>
            <a:ext cx="1251524" cy="840799"/>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2401" y="1737973"/>
            <a:ext cx="1207613" cy="857714"/>
          </a:xfrm>
          <a:prstGeom prst="rect">
            <a:avLst/>
          </a:prstGeom>
        </p:spPr>
      </p:pic>
      <p:sp>
        <p:nvSpPr>
          <p:cNvPr id="15" name="正方形/長方形 14"/>
          <p:cNvSpPr/>
          <p:nvPr/>
        </p:nvSpPr>
        <p:spPr>
          <a:xfrm>
            <a:off x="2472321" y="2381720"/>
            <a:ext cx="712756" cy="1351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tx1"/>
                </a:solidFill>
              </a:rPr>
              <a:t>元日昼食</a:t>
            </a:r>
            <a:endParaRPr kumimoji="1" lang="ja-JP" altLang="en-US" sz="600" b="1" dirty="0">
              <a:solidFill>
                <a:schemeClr val="tx1"/>
              </a:solidFill>
            </a:endParaRPr>
          </a:p>
        </p:txBody>
      </p:sp>
      <p:sp>
        <p:nvSpPr>
          <p:cNvPr id="35" name="星 6 34"/>
          <p:cNvSpPr/>
          <p:nvPr/>
        </p:nvSpPr>
        <p:spPr>
          <a:xfrm>
            <a:off x="1253272" y="2259223"/>
            <a:ext cx="584237" cy="303061"/>
          </a:xfrm>
          <a:prstGeom prst="star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221255" y="2361411"/>
            <a:ext cx="663136" cy="129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tx1"/>
                </a:solidFill>
              </a:rPr>
              <a:t>クリスマス</a:t>
            </a:r>
            <a:endParaRPr kumimoji="1" lang="ja-JP" altLang="en-US" sz="600" b="1" dirty="0">
              <a:solidFill>
                <a:schemeClr val="tx1"/>
              </a:solidFill>
            </a:endParaRPr>
          </a:p>
        </p:txBody>
      </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075" y="1736522"/>
            <a:ext cx="1208919" cy="847797"/>
          </a:xfrm>
          <a:prstGeom prst="rect">
            <a:avLst/>
          </a:prstGeom>
        </p:spPr>
      </p:pic>
      <p:sp>
        <p:nvSpPr>
          <p:cNvPr id="38" name="正方形/長方形 37"/>
          <p:cNvSpPr/>
          <p:nvPr/>
        </p:nvSpPr>
        <p:spPr>
          <a:xfrm>
            <a:off x="4049891" y="2381720"/>
            <a:ext cx="712756" cy="1351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err="1" smtClean="0">
                <a:solidFill>
                  <a:schemeClr val="tx1"/>
                </a:solidFill>
              </a:rPr>
              <a:t>あゆの</a:t>
            </a:r>
            <a:r>
              <a:rPr kumimoji="1" lang="ja-JP" altLang="en-US" sz="600" b="1" dirty="0" smtClean="0">
                <a:solidFill>
                  <a:schemeClr val="tx1"/>
                </a:solidFill>
              </a:rPr>
              <a:t>塩焼き</a:t>
            </a:r>
            <a:endParaRPr kumimoji="1" lang="ja-JP" altLang="en-US" sz="600" b="1" dirty="0">
              <a:solidFill>
                <a:schemeClr val="tx1"/>
              </a:solidFill>
            </a:endParaRPr>
          </a:p>
        </p:txBody>
      </p:sp>
      <p:sp>
        <p:nvSpPr>
          <p:cNvPr id="39" name="正方形/長方形 38"/>
          <p:cNvSpPr/>
          <p:nvPr/>
        </p:nvSpPr>
        <p:spPr>
          <a:xfrm>
            <a:off x="5442285" y="4594194"/>
            <a:ext cx="997384" cy="1462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tx1"/>
                </a:solidFill>
              </a:rPr>
              <a:t>幼児食ランチプレート</a:t>
            </a:r>
            <a:endParaRPr kumimoji="1" lang="ja-JP" altLang="en-US" sz="600" b="1" dirty="0">
              <a:solidFill>
                <a:schemeClr val="tx1"/>
              </a:solidFill>
            </a:endParaRPr>
          </a:p>
        </p:txBody>
      </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2487" y="6642484"/>
            <a:ext cx="647075" cy="587220"/>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9179" y="6433153"/>
            <a:ext cx="643122" cy="838738"/>
          </a:xfrm>
          <a:prstGeom prst="rect">
            <a:avLst/>
          </a:prstGeom>
        </p:spPr>
      </p:pic>
      <p:sp>
        <p:nvSpPr>
          <p:cNvPr id="40" name="乗算 39"/>
          <p:cNvSpPr/>
          <p:nvPr/>
        </p:nvSpPr>
        <p:spPr>
          <a:xfrm>
            <a:off x="5392440" y="6730202"/>
            <a:ext cx="639976" cy="4468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乗算 40"/>
          <p:cNvSpPr/>
          <p:nvPr/>
        </p:nvSpPr>
        <p:spPr>
          <a:xfrm>
            <a:off x="6026325" y="6696980"/>
            <a:ext cx="639976" cy="4468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0593" y="40223"/>
            <a:ext cx="815012" cy="958838"/>
          </a:xfrm>
          <a:prstGeom prst="rect">
            <a:avLst/>
          </a:prstGeom>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8685" y="56228"/>
            <a:ext cx="813020" cy="956494"/>
          </a:xfrm>
          <a:prstGeom prst="rect">
            <a:avLst/>
          </a:prstGeom>
        </p:spPr>
      </p:pic>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46694" y="3073217"/>
            <a:ext cx="515635" cy="537722"/>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1312" y="1736522"/>
            <a:ext cx="799437" cy="782995"/>
          </a:xfrm>
          <a:prstGeom prst="rect">
            <a:avLst/>
          </a:prstGeom>
        </p:spPr>
      </p:pic>
      <p:sp>
        <p:nvSpPr>
          <p:cNvPr id="44" name="正方形/長方形 43"/>
          <p:cNvSpPr/>
          <p:nvPr/>
        </p:nvSpPr>
        <p:spPr>
          <a:xfrm>
            <a:off x="5450871" y="2360136"/>
            <a:ext cx="640318" cy="124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tx1"/>
                </a:solidFill>
              </a:rPr>
              <a:t>完熟きんかん</a:t>
            </a:r>
            <a:endParaRPr kumimoji="1" lang="ja-JP" altLang="en-US" sz="600" b="1" dirty="0">
              <a:solidFill>
                <a:schemeClr val="tx1"/>
              </a:solidFill>
            </a:endParaRPr>
          </a:p>
        </p:txBody>
      </p:sp>
      <p:pic>
        <p:nvPicPr>
          <p:cNvPr id="45" name="図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2739" y="7959631"/>
            <a:ext cx="1311553" cy="897570"/>
          </a:xfrm>
          <a:prstGeom prst="rect">
            <a:avLst/>
          </a:prstGeom>
        </p:spPr>
      </p:pic>
      <p:pic>
        <p:nvPicPr>
          <p:cNvPr id="46" name="図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91443" y="7978263"/>
            <a:ext cx="1343979" cy="902912"/>
          </a:xfrm>
          <a:prstGeom prst="rect">
            <a:avLst/>
          </a:prstGeom>
        </p:spPr>
      </p:pic>
      <p:sp>
        <p:nvSpPr>
          <p:cNvPr id="48" name="角丸四角形 47">
            <a:extLst>
              <a:ext uri="{FF2B5EF4-FFF2-40B4-BE49-F238E27FC236}">
                <a16:creationId xmlns:a16="http://schemas.microsoft.com/office/drawing/2014/main" id="{00000000-0008-0000-0200-000080000000}"/>
              </a:ext>
            </a:extLst>
          </p:cNvPr>
          <p:cNvSpPr/>
          <p:nvPr/>
        </p:nvSpPr>
        <p:spPr>
          <a:xfrm>
            <a:off x="5658923" y="7489933"/>
            <a:ext cx="734804" cy="347482"/>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200" dirty="0">
                <a:latin typeface="HGSｺﾞｼｯｸE" panose="020B0900000000000000" pitchFamily="50" charset="-128"/>
                <a:ea typeface="HGSｺﾞｼｯｸE" panose="020B0900000000000000" pitchFamily="50" charset="-128"/>
              </a:rPr>
              <a:t>◆五分</a:t>
            </a:r>
            <a:endParaRPr kumimoji="1" lang="en-US" altLang="ja-JP" sz="1200" dirty="0">
              <a:latin typeface="HGSｺﾞｼｯｸE" panose="020B0900000000000000" pitchFamily="50" charset="-128"/>
              <a:ea typeface="HGSｺﾞｼｯｸE" panose="020B0900000000000000" pitchFamily="50" charset="-128"/>
            </a:endParaRPr>
          </a:p>
        </p:txBody>
      </p:sp>
      <p:sp>
        <p:nvSpPr>
          <p:cNvPr id="50" name="テキスト ボックス 49"/>
          <p:cNvSpPr txBox="1"/>
          <p:nvPr/>
        </p:nvSpPr>
        <p:spPr>
          <a:xfrm>
            <a:off x="1916235" y="8049038"/>
            <a:ext cx="1251796" cy="784830"/>
          </a:xfrm>
          <a:prstGeom prst="rect">
            <a:avLst/>
          </a:prstGeom>
          <a:noFill/>
          <a:ln>
            <a:solidFill>
              <a:schemeClr val="tx1"/>
            </a:solidFill>
          </a:ln>
        </p:spPr>
        <p:txBody>
          <a:bodyPr wrap="square" rtlCol="0">
            <a:spAutoFit/>
          </a:bodyPr>
          <a:lstStyle/>
          <a:p>
            <a:r>
              <a:rPr kumimoji="1" lang="ja-JP" altLang="en-US" sz="900" dirty="0" smtClean="0"/>
              <a:t>煮魚や蒸し魚</a:t>
            </a:r>
            <a:endParaRPr kumimoji="1" lang="en-US" altLang="ja-JP" sz="900" dirty="0" smtClean="0"/>
          </a:p>
          <a:p>
            <a:r>
              <a:rPr kumimoji="1" lang="ja-JP" altLang="en-US" sz="900" dirty="0" smtClean="0"/>
              <a:t>（白身魚）</a:t>
            </a:r>
            <a:endParaRPr kumimoji="1" lang="en-US" altLang="ja-JP" sz="900" dirty="0" smtClean="0"/>
          </a:p>
          <a:p>
            <a:r>
              <a:rPr kumimoji="1" lang="ja-JP" altLang="en-US" sz="900" dirty="0" smtClean="0"/>
              <a:t>温泉卵、卵豆腐、　　　　　　</a:t>
            </a:r>
            <a:endParaRPr kumimoji="1" lang="en-US" altLang="ja-JP" sz="900" dirty="0" smtClean="0"/>
          </a:p>
          <a:p>
            <a:r>
              <a:rPr kumimoji="1" lang="ja-JP" altLang="en-US" sz="900" dirty="0" smtClean="0"/>
              <a:t>茶碗蒸し、豆腐料理　　　　　</a:t>
            </a:r>
            <a:endParaRPr kumimoji="1" lang="en-US" altLang="ja-JP" sz="900" dirty="0" smtClean="0"/>
          </a:p>
          <a:p>
            <a:r>
              <a:rPr kumimoji="1" lang="ja-JP" altLang="en-US" sz="900" dirty="0" smtClean="0"/>
              <a:t>　などを提供します</a:t>
            </a:r>
            <a:endParaRPr kumimoji="1" lang="ja-JP" altLang="en-US" sz="900" dirty="0"/>
          </a:p>
        </p:txBody>
      </p:sp>
      <p:sp>
        <p:nvSpPr>
          <p:cNvPr id="52" name="テキスト ボックス 6">
            <a:extLst>
              <a:ext uri="{FF2B5EF4-FFF2-40B4-BE49-F238E27FC236}">
                <a16:creationId xmlns:a16="http://schemas.microsoft.com/office/drawing/2014/main" id="{00000000-0008-0000-0500-00001C000000}"/>
              </a:ext>
            </a:extLst>
          </p:cNvPr>
          <p:cNvSpPr txBox="1"/>
          <p:nvPr/>
        </p:nvSpPr>
        <p:spPr>
          <a:xfrm>
            <a:off x="1366320" y="7564810"/>
            <a:ext cx="1758404" cy="3735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smtClean="0">
                <a:latin typeface="HGSｺﾞｼｯｸM" panose="020B0600000000000000" pitchFamily="50" charset="-128"/>
                <a:ea typeface="HGSｺﾞｼｯｸM" panose="020B0600000000000000" pitchFamily="50" charset="-128"/>
              </a:rPr>
              <a:t>術後や消化器疾患等の、　柔らかい形態の食事です。</a:t>
            </a:r>
            <a:endParaRPr kumimoji="1" lang="en-US" altLang="ja-JP" sz="1000" dirty="0">
              <a:latin typeface="HGSｺﾞｼｯｸM" panose="020B0600000000000000" pitchFamily="50" charset="-128"/>
              <a:ea typeface="HGSｺﾞｼｯｸM" panose="020B0600000000000000" pitchFamily="50" charset="-128"/>
            </a:endParaRPr>
          </a:p>
        </p:txBody>
      </p:sp>
      <p:sp>
        <p:nvSpPr>
          <p:cNvPr id="53" name="テキスト ボックス 6">
            <a:extLst>
              <a:ext uri="{FF2B5EF4-FFF2-40B4-BE49-F238E27FC236}">
                <a16:creationId xmlns:a16="http://schemas.microsoft.com/office/drawing/2014/main" id="{00000000-0008-0000-0500-00001C000000}"/>
              </a:ext>
            </a:extLst>
          </p:cNvPr>
          <p:cNvSpPr txBox="1"/>
          <p:nvPr/>
        </p:nvSpPr>
        <p:spPr>
          <a:xfrm>
            <a:off x="3612827" y="7546311"/>
            <a:ext cx="1758404" cy="3735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smtClean="0">
                <a:latin typeface="HGSｺﾞｼｯｸM" panose="020B0600000000000000" pitchFamily="50" charset="-128"/>
                <a:ea typeface="HGSｺﾞｼｯｸM" panose="020B0600000000000000" pitchFamily="50" charset="-128"/>
              </a:rPr>
              <a:t>術後や消化器疾患等の、　柔らかい形態の食事です。</a:t>
            </a:r>
            <a:endParaRPr kumimoji="1" lang="en-US" altLang="ja-JP" sz="1000" dirty="0">
              <a:latin typeface="HGSｺﾞｼｯｸM" panose="020B0600000000000000" pitchFamily="50" charset="-128"/>
              <a:ea typeface="HGSｺﾞｼｯｸM" panose="020B0600000000000000" pitchFamily="50" charset="-128"/>
            </a:endParaRPr>
          </a:p>
        </p:txBody>
      </p:sp>
      <p:sp>
        <p:nvSpPr>
          <p:cNvPr id="54" name="テキスト ボックス 53"/>
          <p:cNvSpPr txBox="1"/>
          <p:nvPr/>
        </p:nvSpPr>
        <p:spPr>
          <a:xfrm>
            <a:off x="5155660" y="8099175"/>
            <a:ext cx="1251796" cy="646331"/>
          </a:xfrm>
          <a:prstGeom prst="rect">
            <a:avLst/>
          </a:prstGeom>
          <a:noFill/>
          <a:ln>
            <a:solidFill>
              <a:schemeClr val="tx1"/>
            </a:solidFill>
          </a:ln>
        </p:spPr>
        <p:txBody>
          <a:bodyPr wrap="square" rtlCol="0">
            <a:spAutoFit/>
          </a:bodyPr>
          <a:lstStyle/>
          <a:p>
            <a:r>
              <a:rPr kumimoji="1" lang="ja-JP" altLang="en-US" sz="900" dirty="0" smtClean="0"/>
              <a:t>煮魚、蒸し魚、焼魚</a:t>
            </a:r>
            <a:endParaRPr kumimoji="1" lang="en-US" altLang="ja-JP" sz="900" dirty="0" smtClean="0"/>
          </a:p>
          <a:p>
            <a:r>
              <a:rPr kumimoji="1" lang="ja-JP" altLang="en-US" sz="900" dirty="0" smtClean="0"/>
              <a:t>お肉は鶏ささみを使用し、ミンチ肉料理</a:t>
            </a:r>
            <a:endParaRPr kumimoji="1" lang="en-US" altLang="ja-JP" sz="900" dirty="0" smtClean="0"/>
          </a:p>
          <a:p>
            <a:r>
              <a:rPr kumimoji="1" lang="ja-JP" altLang="en-US" sz="900" dirty="0" smtClean="0"/>
              <a:t>　などを提供します</a:t>
            </a:r>
            <a:endParaRPr kumimoji="1" lang="ja-JP" altLang="en-US" sz="900" dirty="0"/>
          </a:p>
        </p:txBody>
      </p:sp>
      <p:pic>
        <p:nvPicPr>
          <p:cNvPr id="55" name="図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33220" y="4204211"/>
            <a:ext cx="1142780" cy="1119562"/>
          </a:xfrm>
          <a:prstGeom prst="rect">
            <a:avLst/>
          </a:prstGeom>
        </p:spPr>
      </p:pic>
      <p:sp>
        <p:nvSpPr>
          <p:cNvPr id="56" name="正方形/長方形 55"/>
          <p:cNvSpPr/>
          <p:nvPr/>
        </p:nvSpPr>
        <p:spPr>
          <a:xfrm>
            <a:off x="4093182" y="5084718"/>
            <a:ext cx="1022855" cy="1946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tx1"/>
                </a:solidFill>
              </a:rPr>
              <a:t>おやつ（ホットケーキ）</a:t>
            </a:r>
            <a:endParaRPr kumimoji="1" lang="ja-JP" altLang="en-US" sz="600" b="1" dirty="0">
              <a:solidFill>
                <a:schemeClr val="tx1"/>
              </a:solidFill>
            </a:endParaRPr>
          </a:p>
        </p:txBody>
      </p:sp>
      <p:pic>
        <p:nvPicPr>
          <p:cNvPr id="57" name="図 5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15411" y="4900542"/>
            <a:ext cx="618787" cy="485907"/>
          </a:xfrm>
          <a:prstGeom prst="rect">
            <a:avLst/>
          </a:prstGeom>
        </p:spPr>
      </p:pic>
    </p:spTree>
    <p:extLst>
      <p:ext uri="{BB962C8B-B14F-4D97-AF65-F5344CB8AC3E}">
        <p14:creationId xmlns:p14="http://schemas.microsoft.com/office/powerpoint/2010/main" val="9876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 name="正方形/長方形 39"/>
          <p:cNvSpPr/>
          <p:nvPr/>
        </p:nvSpPr>
        <p:spPr>
          <a:xfrm>
            <a:off x="1741039" y="7455332"/>
            <a:ext cx="1546726" cy="1624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smtClean="0"/>
          </a:p>
          <a:p>
            <a:endParaRPr kumimoji="1" lang="en-US" altLang="ja-JP" sz="1000" dirty="0" smtClean="0"/>
          </a:p>
          <a:p>
            <a:r>
              <a:rPr kumimoji="1" lang="ja-JP" altLang="en-US" sz="1000" dirty="0" smtClean="0">
                <a:solidFill>
                  <a:schemeClr val="tx1"/>
                </a:solidFill>
              </a:rPr>
              <a:t>　</a:t>
            </a:r>
            <a:endParaRPr kumimoji="1" lang="en-US" altLang="ja-JP" sz="1000" dirty="0" smtClean="0">
              <a:solidFill>
                <a:schemeClr val="tx1"/>
              </a:solidFill>
            </a:endParaRPr>
          </a:p>
          <a:p>
            <a:r>
              <a:rPr kumimoji="1" lang="ja-JP" altLang="en-US" sz="1000" dirty="0" smtClean="0">
                <a:solidFill>
                  <a:schemeClr val="tx1"/>
                </a:solidFill>
              </a:rPr>
              <a:t>　</a:t>
            </a:r>
            <a:r>
              <a:rPr kumimoji="1" lang="ja-JP" altLang="en-US" sz="1000" b="1" dirty="0" smtClean="0">
                <a:solidFill>
                  <a:schemeClr val="tx1"/>
                </a:solidFill>
              </a:rPr>
              <a:t>　</a:t>
            </a:r>
            <a:endParaRPr kumimoji="1" lang="en-US" altLang="ja-JP" sz="1000" b="1" dirty="0" smtClean="0">
              <a:solidFill>
                <a:schemeClr val="tx1"/>
              </a:solidFill>
            </a:endParaRPr>
          </a:p>
          <a:p>
            <a:endParaRPr kumimoji="1" lang="en-US" altLang="ja-JP" sz="1000" b="1" dirty="0">
              <a:solidFill>
                <a:schemeClr val="tx1"/>
              </a:solidFill>
            </a:endParaRPr>
          </a:p>
          <a:p>
            <a:r>
              <a:rPr kumimoji="1" lang="ja-JP" altLang="en-US" sz="1100" b="1" dirty="0" smtClean="0">
                <a:solidFill>
                  <a:schemeClr val="tx1"/>
                </a:solidFill>
              </a:rPr>
              <a:t>　＜嚥下食２＞</a:t>
            </a:r>
            <a:r>
              <a:rPr kumimoji="1" lang="en-US" altLang="ja-JP" sz="1100" b="1" dirty="0" smtClean="0">
                <a:solidFill>
                  <a:schemeClr val="tx1"/>
                </a:solidFill>
              </a:rPr>
              <a:t>(2-1)</a:t>
            </a:r>
            <a:endParaRPr kumimoji="1" lang="en-US" altLang="ja-JP" sz="1100" b="1" dirty="0">
              <a:solidFill>
                <a:schemeClr val="tx1"/>
              </a:solidFill>
            </a:endParaRPr>
          </a:p>
          <a:p>
            <a:r>
              <a:rPr kumimoji="1" lang="ja-JP" altLang="en-US" sz="1000" dirty="0" smtClean="0">
                <a:solidFill>
                  <a:schemeClr val="tx1"/>
                </a:solidFill>
              </a:rPr>
              <a:t>ミキサー粥（とろみ付き）と肉・魚・豆腐、野菜の裏ごしゼリー、スープ（ペースト状）市販のムース状食品等</a:t>
            </a:r>
            <a:endParaRPr kumimoji="1" lang="en-US" altLang="ja-JP" sz="1000" dirty="0" smtClean="0">
              <a:solidFill>
                <a:schemeClr val="tx1"/>
              </a:solidFill>
            </a:endParaRPr>
          </a:p>
          <a:p>
            <a:endParaRPr kumimoji="1" lang="en-US" altLang="ja-JP" sz="1100" b="1" dirty="0" smtClean="0">
              <a:solidFill>
                <a:schemeClr val="tx1"/>
              </a:solidFill>
            </a:endParaRPr>
          </a:p>
        </p:txBody>
      </p:sp>
      <p:sp>
        <p:nvSpPr>
          <p:cNvPr id="17" name="正方形/長方形 16"/>
          <p:cNvSpPr/>
          <p:nvPr/>
        </p:nvSpPr>
        <p:spPr>
          <a:xfrm>
            <a:off x="160403" y="7475718"/>
            <a:ext cx="1384911" cy="16044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smtClean="0"/>
          </a:p>
          <a:p>
            <a:r>
              <a:rPr kumimoji="1" lang="ja-JP" altLang="en-US" sz="1100" b="1" dirty="0" smtClean="0">
                <a:solidFill>
                  <a:schemeClr val="tx1"/>
                </a:solidFill>
              </a:rPr>
              <a:t>＜嚥下食１＞</a:t>
            </a:r>
            <a:r>
              <a:rPr kumimoji="1" lang="en-US" altLang="ja-JP" sz="1100" b="1" dirty="0" smtClean="0">
                <a:solidFill>
                  <a:schemeClr val="tx1"/>
                </a:solidFill>
              </a:rPr>
              <a:t>(1J)</a:t>
            </a:r>
          </a:p>
          <a:p>
            <a:r>
              <a:rPr kumimoji="1" lang="ja-JP" altLang="en-US" sz="1000" dirty="0" smtClean="0">
                <a:solidFill>
                  <a:schemeClr val="tx1"/>
                </a:solidFill>
              </a:rPr>
              <a:t>ミキサー粥（とろみ付き）とゼリー</a:t>
            </a:r>
            <a:endParaRPr kumimoji="1" lang="en-US" altLang="ja-JP" sz="1000" dirty="0" smtClean="0">
              <a:solidFill>
                <a:schemeClr val="tx1"/>
              </a:solidFill>
            </a:endParaRPr>
          </a:p>
        </p:txBody>
      </p:sp>
      <p:sp>
        <p:nvSpPr>
          <p:cNvPr id="27" name="角丸四角形 26"/>
          <p:cNvSpPr/>
          <p:nvPr/>
        </p:nvSpPr>
        <p:spPr>
          <a:xfrm>
            <a:off x="349918" y="6350401"/>
            <a:ext cx="6211152" cy="827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55717" y="5536600"/>
            <a:ext cx="6237126" cy="565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344087" y="3608903"/>
            <a:ext cx="6219987" cy="12219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325417" y="2697240"/>
            <a:ext cx="6257325" cy="647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335518" y="1602521"/>
            <a:ext cx="6257325" cy="834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335518" y="371940"/>
            <a:ext cx="4877413" cy="834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a:extLst>
              <a:ext uri="{FF2B5EF4-FFF2-40B4-BE49-F238E27FC236}">
                <a16:creationId xmlns:a16="http://schemas.microsoft.com/office/drawing/2014/main" id="{00000000-0008-0000-0200-000080000000}"/>
              </a:ext>
            </a:extLst>
          </p:cNvPr>
          <p:cNvSpPr/>
          <p:nvPr/>
        </p:nvSpPr>
        <p:spPr>
          <a:xfrm>
            <a:off x="416363" y="204021"/>
            <a:ext cx="2153039" cy="322033"/>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エネルギーコントロール食</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00000000-0008-0000-0500-00001C000000}"/>
              </a:ext>
            </a:extLst>
          </p:cNvPr>
          <p:cNvSpPr txBox="1"/>
          <p:nvPr/>
        </p:nvSpPr>
        <p:spPr>
          <a:xfrm>
            <a:off x="441454" y="510763"/>
            <a:ext cx="4674555" cy="8229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エネルギー、塩分、脂質の量を調整した食事です</a:t>
            </a:r>
            <a:r>
              <a:rPr kumimoji="1" lang="ja-JP" altLang="en-US" sz="1000" dirty="0" smtClean="0">
                <a:latin typeface="HGSｺﾞｼｯｸM" panose="020B0600000000000000" pitchFamily="50" charset="-128"/>
                <a:ea typeface="HGSｺﾞｼｯｸM" panose="020B0600000000000000" pitchFamily="50" charset="-128"/>
              </a:rPr>
              <a:t>。心臓病</a:t>
            </a:r>
            <a:r>
              <a:rPr kumimoji="1" lang="ja-JP" altLang="en-US" sz="1000" dirty="0">
                <a:latin typeface="HGSｺﾞｼｯｸM" panose="020B0600000000000000" pitchFamily="50" charset="-128"/>
                <a:ea typeface="HGSｺﾞｼｯｸM" panose="020B0600000000000000" pitchFamily="50" charset="-128"/>
              </a:rPr>
              <a:t>、糖尿病、脂質異常症、高血圧がある方等の治療食で、年齢・性別・病態に合わせた栄養量が提供されます。塩分制限のため、漬物や麺類</a:t>
            </a:r>
            <a:r>
              <a:rPr kumimoji="1" lang="ja-JP" altLang="en-US" sz="1000" dirty="0" smtClean="0">
                <a:latin typeface="HGSｺﾞｼｯｸM" panose="020B0600000000000000" pitchFamily="50" charset="-128"/>
                <a:ea typeface="HGSｺﾞｼｯｸM" panose="020B0600000000000000" pitchFamily="50" charset="-128"/>
              </a:rPr>
              <a:t>、パン</a:t>
            </a:r>
            <a:r>
              <a:rPr kumimoji="1" lang="ja-JP" altLang="en-US" sz="1000" dirty="0">
                <a:latin typeface="HGSｺﾞｼｯｸM" panose="020B0600000000000000" pitchFamily="50" charset="-128"/>
                <a:ea typeface="HGSｺﾞｼｯｸM" panose="020B0600000000000000" pitchFamily="50" charset="-128"/>
              </a:rPr>
              <a:t>等は控えた食事です。</a:t>
            </a:r>
          </a:p>
        </p:txBody>
      </p:sp>
      <p:sp>
        <p:nvSpPr>
          <p:cNvPr id="8" name="テキスト ボックス 4">
            <a:extLst>
              <a:ext uri="{FF2B5EF4-FFF2-40B4-BE49-F238E27FC236}">
                <a16:creationId xmlns:a16="http://schemas.microsoft.com/office/drawing/2014/main" id="{00000000-0008-0000-0500-00001C000000}"/>
              </a:ext>
            </a:extLst>
          </p:cNvPr>
          <p:cNvSpPr txBox="1"/>
          <p:nvPr/>
        </p:nvSpPr>
        <p:spPr>
          <a:xfrm>
            <a:off x="2108047" y="1693646"/>
            <a:ext cx="4464597" cy="7898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エネルギー、塩分</a:t>
            </a:r>
            <a:r>
              <a:rPr kumimoji="1" lang="ja-JP" altLang="en-US" sz="1000" dirty="0" smtClean="0">
                <a:latin typeface="HGSｺﾞｼｯｸM" panose="020B0600000000000000" pitchFamily="50" charset="-128"/>
                <a:ea typeface="HGSｺﾞｼｯｸM" panose="020B0600000000000000" pitchFamily="50" charset="-128"/>
              </a:rPr>
              <a:t>、たんぱく質</a:t>
            </a:r>
            <a:r>
              <a:rPr kumimoji="1" lang="ja-JP" altLang="en-US" sz="1000" dirty="0">
                <a:latin typeface="HGSｺﾞｼｯｸM" panose="020B0600000000000000" pitchFamily="50" charset="-128"/>
                <a:ea typeface="HGSｺﾞｼｯｸM" panose="020B0600000000000000" pitchFamily="50" charset="-128"/>
              </a:rPr>
              <a:t>、カリウム（カリウム蛋白調整食のみ）を調整した食事です。腎臓病、心臓病、肝臓病、高血圧がある方等の治療食です。年齢・性別・病態に合わせた栄養量が提供されます。カリウム制限のため、生野菜や生果物は使用せず、野菜はゆでこぼしを行い提供します。</a:t>
            </a:r>
          </a:p>
        </p:txBody>
      </p:sp>
      <p:sp>
        <p:nvSpPr>
          <p:cNvPr id="5" name="角丸四角形 4">
            <a:extLst>
              <a:ext uri="{FF2B5EF4-FFF2-40B4-BE49-F238E27FC236}">
                <a16:creationId xmlns:a16="http://schemas.microsoft.com/office/drawing/2014/main" id="{00000000-0008-0000-0200-000080000000}"/>
              </a:ext>
            </a:extLst>
          </p:cNvPr>
          <p:cNvSpPr/>
          <p:nvPr/>
        </p:nvSpPr>
        <p:spPr>
          <a:xfrm>
            <a:off x="4005503" y="1393863"/>
            <a:ext cx="2534856" cy="296105"/>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蛋白調整・カリウム蛋白調整食</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12" name="テキスト ボックス 5">
            <a:extLst>
              <a:ext uri="{FF2B5EF4-FFF2-40B4-BE49-F238E27FC236}">
                <a16:creationId xmlns:a16="http://schemas.microsoft.com/office/drawing/2014/main" id="{00000000-0008-0000-0500-00001C000000}"/>
              </a:ext>
            </a:extLst>
          </p:cNvPr>
          <p:cNvSpPr txBox="1"/>
          <p:nvPr/>
        </p:nvSpPr>
        <p:spPr>
          <a:xfrm>
            <a:off x="479538" y="2863094"/>
            <a:ext cx="6116500"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エネルギー</a:t>
            </a:r>
            <a:r>
              <a:rPr kumimoji="1" lang="ja-JP" altLang="en-US" sz="1000" dirty="0" smtClean="0">
                <a:latin typeface="HGSｺﾞｼｯｸM" panose="020B0600000000000000" pitchFamily="50" charset="-128"/>
                <a:ea typeface="HGSｺﾞｼｯｸM" panose="020B0600000000000000" pitchFamily="50" charset="-128"/>
              </a:rPr>
              <a:t>と脂質を</a:t>
            </a:r>
            <a:r>
              <a:rPr kumimoji="1" lang="ja-JP" altLang="en-US" sz="1000" dirty="0">
                <a:latin typeface="HGSｺﾞｼｯｸM" panose="020B0600000000000000" pitchFamily="50" charset="-128"/>
                <a:ea typeface="HGSｺﾞｼｯｸM" panose="020B0600000000000000" pitchFamily="50" charset="-128"/>
              </a:rPr>
              <a:t>調整した食事です。膵臓病、</a:t>
            </a:r>
            <a:r>
              <a:rPr kumimoji="1" lang="ja-JP" altLang="en-US" sz="1000" dirty="0" smtClean="0">
                <a:latin typeface="HGSｺﾞｼｯｸM" panose="020B0600000000000000" pitchFamily="50" charset="-128"/>
                <a:ea typeface="HGSｺﾞｼｯｸM" panose="020B0600000000000000" pitchFamily="50" charset="-128"/>
              </a:rPr>
              <a:t>肝臓病、</a:t>
            </a:r>
            <a:r>
              <a:rPr kumimoji="1" lang="ja-JP" altLang="en-US" sz="1000" dirty="0">
                <a:latin typeface="HGSｺﾞｼｯｸM" panose="020B0600000000000000" pitchFamily="50" charset="-128"/>
                <a:ea typeface="HGSｺﾞｼｯｸM" panose="020B0600000000000000" pitchFamily="50" charset="-128"/>
              </a:rPr>
              <a:t>高度肥満症がある方等の治療食です。</a:t>
            </a:r>
            <a:endParaRPr kumimoji="1" lang="en-US" altLang="ja-JP" sz="1000" dirty="0">
              <a:latin typeface="HGSｺﾞｼｯｸM" panose="020B0600000000000000" pitchFamily="50" charset="-128"/>
              <a:ea typeface="HGSｺﾞｼｯｸM" panose="020B0600000000000000" pitchFamily="50" charset="-128"/>
            </a:endParaRPr>
          </a:p>
          <a:p>
            <a:r>
              <a:rPr kumimoji="1" lang="ja-JP" altLang="en-US" sz="1000" dirty="0">
                <a:latin typeface="HGSｺﾞｼｯｸM" panose="020B0600000000000000" pitchFamily="50" charset="-128"/>
                <a:ea typeface="HGSｺﾞｼｯｸM" panose="020B0600000000000000" pitchFamily="50" charset="-128"/>
              </a:rPr>
              <a:t>肉は鶏肉を中心に提供し、魚は白身を</a:t>
            </a:r>
            <a:r>
              <a:rPr kumimoji="1" lang="ja-JP" altLang="en-US" sz="1000" dirty="0" smtClean="0">
                <a:latin typeface="HGSｺﾞｼｯｸM" panose="020B0600000000000000" pitchFamily="50" charset="-128"/>
                <a:ea typeface="HGSｺﾞｼｯｸM" panose="020B0600000000000000" pitchFamily="50" charset="-128"/>
              </a:rPr>
              <a:t>使用する事</a:t>
            </a:r>
            <a:r>
              <a:rPr kumimoji="1" lang="ja-JP" altLang="en-US" sz="1000" dirty="0">
                <a:latin typeface="HGSｺﾞｼｯｸM" panose="020B0600000000000000" pitchFamily="50" charset="-128"/>
                <a:ea typeface="HGSｺﾞｼｯｸM" panose="020B0600000000000000" pitchFamily="50" charset="-128"/>
              </a:rPr>
              <a:t>が多いです。</a:t>
            </a:r>
          </a:p>
        </p:txBody>
      </p:sp>
      <p:sp>
        <p:nvSpPr>
          <p:cNvPr id="13" name="テキスト ボックス 6">
            <a:extLst>
              <a:ext uri="{FF2B5EF4-FFF2-40B4-BE49-F238E27FC236}">
                <a16:creationId xmlns:a16="http://schemas.microsoft.com/office/drawing/2014/main" id="{00000000-0008-0000-0500-00001C000000}"/>
              </a:ext>
            </a:extLst>
          </p:cNvPr>
          <p:cNvSpPr txBox="1"/>
          <p:nvPr/>
        </p:nvSpPr>
        <p:spPr>
          <a:xfrm>
            <a:off x="440496" y="3831473"/>
            <a:ext cx="6006148" cy="8305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化学療法等の食欲不振時に対応した食事です。主食は麺やパンが多く、吐き気対策と</a:t>
            </a:r>
            <a:r>
              <a:rPr kumimoji="1" lang="ja-JP" altLang="en-US" sz="1000" dirty="0" smtClean="0">
                <a:latin typeface="HGSｺﾞｼｯｸM" panose="020B0600000000000000" pitchFamily="50" charset="-128"/>
                <a:ea typeface="HGSｺﾞｼｯｸM" panose="020B0600000000000000" pitchFamily="50" charset="-128"/>
              </a:rPr>
              <a:t>して、冷たくて</a:t>
            </a:r>
            <a:r>
              <a:rPr kumimoji="1" lang="ja-JP" altLang="en-US" sz="1000" dirty="0">
                <a:latin typeface="HGSｺﾞｼｯｸM" panose="020B0600000000000000" pitchFamily="50" charset="-128"/>
                <a:ea typeface="HGSｺﾞｼｯｸM" panose="020B0600000000000000" pitchFamily="50" charset="-128"/>
              </a:rPr>
              <a:t>口当たりの良いゼリーや果物が多く、</a:t>
            </a:r>
            <a:r>
              <a:rPr kumimoji="1" lang="ja-JP" altLang="en-US" sz="1000" dirty="0" smtClean="0">
                <a:latin typeface="HGSｺﾞｼｯｸM" panose="020B0600000000000000" pitchFamily="50" charset="-128"/>
                <a:ea typeface="HGSｺﾞｼｯｸM" panose="020B0600000000000000" pitchFamily="50" charset="-128"/>
              </a:rPr>
              <a:t>味覚障害を考慮して、</a:t>
            </a:r>
            <a:r>
              <a:rPr kumimoji="1" lang="ja-JP" altLang="en-US" sz="1000" dirty="0">
                <a:latin typeface="HGSｺﾞｼｯｸM" panose="020B0600000000000000" pitchFamily="50" charset="-128"/>
                <a:ea typeface="HGSｺﾞｼｯｸM" panose="020B0600000000000000" pitchFamily="50" charset="-128"/>
              </a:rPr>
              <a:t>味付けは濃い</a:t>
            </a:r>
            <a:r>
              <a:rPr kumimoji="1" lang="ja-JP" altLang="en-US" sz="1000" dirty="0" err="1">
                <a:latin typeface="HGSｺﾞｼｯｸM" panose="020B0600000000000000" pitchFamily="50" charset="-128"/>
                <a:ea typeface="HGSｺﾞｼｯｸM" panose="020B0600000000000000" pitchFamily="50" charset="-128"/>
              </a:rPr>
              <a:t>め</a:t>
            </a:r>
            <a:r>
              <a:rPr kumimoji="1" lang="ja-JP" altLang="en-US" sz="1000" dirty="0">
                <a:latin typeface="HGSｺﾞｼｯｸM" panose="020B0600000000000000" pitchFamily="50" charset="-128"/>
                <a:ea typeface="HGSｺﾞｼｯｸM" panose="020B0600000000000000" pitchFamily="50" charset="-128"/>
              </a:rPr>
              <a:t>（寿司等の味付きご飯や漬物類を提供）酢の物等の酸味を多く取り入れています。</a:t>
            </a:r>
          </a:p>
        </p:txBody>
      </p:sp>
      <p:sp>
        <p:nvSpPr>
          <p:cNvPr id="9" name="角丸四角形 8">
            <a:extLst>
              <a:ext uri="{FF2B5EF4-FFF2-40B4-BE49-F238E27FC236}">
                <a16:creationId xmlns:a16="http://schemas.microsoft.com/office/drawing/2014/main" id="{00000000-0008-0000-0200-000080000000}"/>
              </a:ext>
            </a:extLst>
          </p:cNvPr>
          <p:cNvSpPr/>
          <p:nvPr/>
        </p:nvSpPr>
        <p:spPr>
          <a:xfrm>
            <a:off x="440496" y="2533512"/>
            <a:ext cx="1319662" cy="319096"/>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脂肪調整食</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14" name="角丸四角形 13">
            <a:extLst>
              <a:ext uri="{FF2B5EF4-FFF2-40B4-BE49-F238E27FC236}">
                <a16:creationId xmlns:a16="http://schemas.microsoft.com/office/drawing/2014/main" id="{00000000-0008-0000-0200-000080000000}"/>
              </a:ext>
            </a:extLst>
          </p:cNvPr>
          <p:cNvSpPr/>
          <p:nvPr/>
        </p:nvSpPr>
        <p:spPr>
          <a:xfrm>
            <a:off x="451006" y="3475467"/>
            <a:ext cx="995571" cy="343419"/>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さくら食</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18" name="テキスト ボックス 7">
            <a:extLst>
              <a:ext uri="{FF2B5EF4-FFF2-40B4-BE49-F238E27FC236}">
                <a16:creationId xmlns:a16="http://schemas.microsoft.com/office/drawing/2014/main" id="{00000000-0008-0000-0500-00001C000000}"/>
              </a:ext>
            </a:extLst>
          </p:cNvPr>
          <p:cNvSpPr txBox="1"/>
          <p:nvPr/>
        </p:nvSpPr>
        <p:spPr>
          <a:xfrm>
            <a:off x="355717" y="5589976"/>
            <a:ext cx="5238789" cy="5105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放射線治療中の食欲不振時に対応した食事です。嚥下痛対策として</a:t>
            </a:r>
            <a:r>
              <a:rPr kumimoji="1" lang="ja-JP" altLang="en-US" sz="1000" dirty="0" smtClean="0">
                <a:latin typeface="HGSｺﾞｼｯｸM" panose="020B0600000000000000" pitchFamily="50" charset="-128"/>
                <a:ea typeface="HGSｺﾞｼｯｸM" panose="020B0600000000000000" pitchFamily="50" charset="-128"/>
              </a:rPr>
              <a:t>、五分粥食程度の　軟らかく</a:t>
            </a:r>
            <a:r>
              <a:rPr kumimoji="1" lang="ja-JP" altLang="en-US" sz="1000" dirty="0">
                <a:latin typeface="HGSｺﾞｼｯｸM" panose="020B0600000000000000" pitchFamily="50" charset="-128"/>
                <a:ea typeface="HGSｺﾞｼｯｸM" panose="020B0600000000000000" pitchFamily="50" charset="-128"/>
              </a:rPr>
              <a:t>飲み込みやすい料理を中心に、酸味を抑えて汁物を多く提供します。</a:t>
            </a:r>
          </a:p>
        </p:txBody>
      </p:sp>
      <p:sp>
        <p:nvSpPr>
          <p:cNvPr id="19" name="角丸四角形 18">
            <a:extLst>
              <a:ext uri="{FF2B5EF4-FFF2-40B4-BE49-F238E27FC236}">
                <a16:creationId xmlns:a16="http://schemas.microsoft.com/office/drawing/2014/main" id="{00000000-0008-0000-0200-000080000000}"/>
              </a:ext>
            </a:extLst>
          </p:cNvPr>
          <p:cNvSpPr/>
          <p:nvPr/>
        </p:nvSpPr>
        <p:spPr>
          <a:xfrm>
            <a:off x="440496" y="6200601"/>
            <a:ext cx="995571" cy="337771"/>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嚥下食</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20" name="テキスト ボックス 32">
            <a:extLst>
              <a:ext uri="{FF2B5EF4-FFF2-40B4-BE49-F238E27FC236}">
                <a16:creationId xmlns:a16="http://schemas.microsoft.com/office/drawing/2014/main" id="{00000000-0008-0000-0500-00001C000000}"/>
              </a:ext>
            </a:extLst>
          </p:cNvPr>
          <p:cNvSpPr txBox="1"/>
          <p:nvPr/>
        </p:nvSpPr>
        <p:spPr>
          <a:xfrm>
            <a:off x="451006" y="6516342"/>
            <a:ext cx="6186020" cy="4495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HGSｺﾞｼｯｸM" panose="020B0600000000000000" pitchFamily="50" charset="-128"/>
                <a:ea typeface="HGSｺﾞｼｯｸM" panose="020B0600000000000000" pitchFamily="50" charset="-128"/>
              </a:rPr>
              <a:t>日本摂食・嚥下リハビリテーション学会嚥下調整食分類</a:t>
            </a:r>
            <a:r>
              <a:rPr kumimoji="1" lang="en-US" altLang="ja-JP" sz="1000" dirty="0">
                <a:latin typeface="HGSｺﾞｼｯｸM" panose="020B0600000000000000" pitchFamily="50" charset="-128"/>
                <a:ea typeface="HGSｺﾞｼｯｸM" panose="020B0600000000000000" pitchFamily="50" charset="-128"/>
              </a:rPr>
              <a:t>2013</a:t>
            </a:r>
            <a:r>
              <a:rPr kumimoji="1" lang="ja-JP" altLang="en-US" sz="1000" dirty="0">
                <a:latin typeface="HGSｺﾞｼｯｸM" panose="020B0600000000000000" pitchFamily="50" charset="-128"/>
                <a:ea typeface="HGSｺﾞｼｯｸM" panose="020B0600000000000000" pitchFamily="50" charset="-128"/>
              </a:rPr>
              <a:t>に基づき、当院では摂食嚥下</a:t>
            </a:r>
            <a:r>
              <a:rPr kumimoji="1" lang="ja-JP" altLang="en-US" sz="1000" dirty="0" smtClean="0">
                <a:latin typeface="HGSｺﾞｼｯｸM" panose="020B0600000000000000" pitchFamily="50" charset="-128"/>
                <a:ea typeface="HGSｺﾞｼｯｸM" panose="020B0600000000000000" pitchFamily="50" charset="-128"/>
              </a:rPr>
              <a:t>機能に応じて</a:t>
            </a:r>
            <a:r>
              <a:rPr kumimoji="1" lang="ja-JP" altLang="en-US" sz="1000" dirty="0">
                <a:latin typeface="HGSｺﾞｼｯｸM" panose="020B0600000000000000" pitchFamily="50" charset="-128"/>
                <a:ea typeface="HGSｺﾞｼｯｸM" panose="020B0600000000000000" pitchFamily="50" charset="-128"/>
              </a:rPr>
              <a:t>、嚥下食１から４まで</a:t>
            </a:r>
            <a:r>
              <a:rPr kumimoji="1" lang="en-US" altLang="ja-JP" sz="1000" dirty="0">
                <a:latin typeface="HGSｺﾞｼｯｸM" panose="020B0600000000000000" pitchFamily="50" charset="-128"/>
                <a:ea typeface="HGSｺﾞｼｯｸM" panose="020B0600000000000000" pitchFamily="50" charset="-128"/>
              </a:rPr>
              <a:t>4</a:t>
            </a:r>
            <a:r>
              <a:rPr kumimoji="1" lang="ja-JP" altLang="en-US" sz="1000" dirty="0">
                <a:latin typeface="HGSｺﾞｼｯｸM" panose="020B0600000000000000" pitchFamily="50" charset="-128"/>
                <a:ea typeface="HGSｺﾞｼｯｸM" panose="020B0600000000000000" pitchFamily="50" charset="-128"/>
              </a:rPr>
              <a:t>種類あります</a:t>
            </a:r>
            <a:r>
              <a:rPr kumimoji="1" lang="ja-JP" altLang="en-US" sz="1000" dirty="0" smtClean="0">
                <a:latin typeface="HGSｺﾞｼｯｸM" panose="020B0600000000000000" pitchFamily="50" charset="-128"/>
                <a:ea typeface="HGSｺﾞｼｯｸM" panose="020B0600000000000000" pitchFamily="50" charset="-128"/>
              </a:rPr>
              <a:t>。塩分量を調整した、嚥下食４塩分調整食も提供しています。</a:t>
            </a:r>
            <a:endParaRPr kumimoji="1" lang="en-US" altLang="ja-JP" sz="1000" dirty="0" smtClean="0">
              <a:latin typeface="HGSｺﾞｼｯｸM" panose="020B0600000000000000" pitchFamily="50" charset="-128"/>
              <a:ea typeface="HGSｺﾞｼｯｸM" panose="020B0600000000000000" pitchFamily="50" charset="-128"/>
            </a:endParaRPr>
          </a:p>
          <a:p>
            <a:r>
              <a:rPr kumimoji="1" lang="ja-JP" altLang="en-US" sz="1000" dirty="0" smtClean="0">
                <a:latin typeface="HGSｺﾞｼｯｸM" panose="020B0600000000000000" pitchFamily="50" charset="-128"/>
                <a:ea typeface="HGSｺﾞｼｯｸM" panose="020B0600000000000000" pitchFamily="50" charset="-128"/>
              </a:rPr>
              <a:t>下記（　）は、日本接触嚥下リハビリテーション学会分類コードを表記</a:t>
            </a:r>
            <a:endParaRPr kumimoji="1" lang="en-US" altLang="ja-JP" sz="1000" dirty="0">
              <a:latin typeface="HGSｺﾞｼｯｸM" panose="020B0600000000000000" pitchFamily="50" charset="-128"/>
              <a:ea typeface="HGSｺﾞｼｯｸM" panose="020B0600000000000000" pitchFamily="50" charset="-128"/>
            </a:endParaRPr>
          </a:p>
          <a:p>
            <a:endParaRPr kumimoji="1" lang="ja-JP" altLang="en-US" sz="1000" dirty="0">
              <a:latin typeface="HGSｺﾞｼｯｸM" panose="020B0600000000000000" pitchFamily="50" charset="-128"/>
              <a:ea typeface="HGSｺﾞｼｯｸM" panose="020B0600000000000000"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397" y="4417762"/>
            <a:ext cx="1208979" cy="974072"/>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269" y="4419574"/>
            <a:ext cx="1436973" cy="98943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8007" y="4422309"/>
            <a:ext cx="1327728" cy="995796"/>
          </a:xfrm>
          <a:prstGeom prst="rect">
            <a:avLst/>
          </a:prstGeom>
        </p:spPr>
      </p:pic>
      <p:sp>
        <p:nvSpPr>
          <p:cNvPr id="28" name="正方形/長方形 27"/>
          <p:cNvSpPr/>
          <p:nvPr/>
        </p:nvSpPr>
        <p:spPr>
          <a:xfrm>
            <a:off x="840239" y="5183829"/>
            <a:ext cx="822750" cy="1991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tx1"/>
                </a:solidFill>
              </a:rPr>
              <a:t>サンドイッチ</a:t>
            </a:r>
            <a:endParaRPr kumimoji="1" lang="ja-JP" altLang="en-US" sz="600" b="1" dirty="0">
              <a:solidFill>
                <a:schemeClr val="tx1"/>
              </a:solidFill>
            </a:endParaRPr>
          </a:p>
        </p:txBody>
      </p:sp>
      <p:sp>
        <p:nvSpPr>
          <p:cNvPr id="29" name="正方形/長方形 28"/>
          <p:cNvSpPr/>
          <p:nvPr/>
        </p:nvSpPr>
        <p:spPr>
          <a:xfrm>
            <a:off x="2866757" y="5167840"/>
            <a:ext cx="785150" cy="2100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smtClean="0">
                <a:solidFill>
                  <a:schemeClr val="tx1"/>
                </a:solidFill>
              </a:rPr>
              <a:t>ちゃんぽん</a:t>
            </a:r>
            <a:endParaRPr kumimoji="1" lang="ja-JP" altLang="en-US" sz="600" b="1" dirty="0">
              <a:solidFill>
                <a:schemeClr val="tx1"/>
              </a:solidFill>
            </a:endParaRPr>
          </a:p>
        </p:txBody>
      </p:sp>
      <p:sp>
        <p:nvSpPr>
          <p:cNvPr id="30" name="正方形/長方形 29"/>
          <p:cNvSpPr/>
          <p:nvPr/>
        </p:nvSpPr>
        <p:spPr>
          <a:xfrm>
            <a:off x="4494279" y="5199598"/>
            <a:ext cx="718652" cy="1878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tx1"/>
                </a:solidFill>
              </a:rPr>
              <a:t>月見そば</a:t>
            </a:r>
            <a:endParaRPr kumimoji="1" lang="ja-JP" altLang="en-US" sz="600" b="1" dirty="0">
              <a:solidFill>
                <a:schemeClr val="tx1"/>
              </a:solidFill>
            </a:endParaRPr>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0524" y="178817"/>
            <a:ext cx="1410545" cy="1251858"/>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838" y="1519495"/>
            <a:ext cx="874236" cy="874236"/>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055" y="1641499"/>
            <a:ext cx="742581" cy="774046"/>
          </a:xfrm>
          <a:prstGeom prst="rect">
            <a:avLst/>
          </a:prstGeom>
        </p:spPr>
      </p:pic>
      <p:sp>
        <p:nvSpPr>
          <p:cNvPr id="21" name="乗算 20"/>
          <p:cNvSpPr/>
          <p:nvPr/>
        </p:nvSpPr>
        <p:spPr>
          <a:xfrm>
            <a:off x="416363" y="1779933"/>
            <a:ext cx="683964" cy="5531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乗算 30"/>
          <p:cNvSpPr/>
          <p:nvPr/>
        </p:nvSpPr>
        <p:spPr>
          <a:xfrm>
            <a:off x="1251614" y="1800854"/>
            <a:ext cx="683964" cy="5531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8038" y="3061518"/>
            <a:ext cx="941352" cy="856630"/>
          </a:xfrm>
          <a:prstGeom prst="rect">
            <a:avLst/>
          </a:prstGeom>
        </p:spPr>
      </p:pic>
      <p:pic>
        <p:nvPicPr>
          <p:cNvPr id="34" name="図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93341" y="5796168"/>
            <a:ext cx="963813" cy="655393"/>
          </a:xfrm>
          <a:prstGeom prst="rect">
            <a:avLst/>
          </a:prstGeom>
        </p:spPr>
      </p:pic>
      <p:pic>
        <p:nvPicPr>
          <p:cNvPr id="37" name="図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7915" y="7080152"/>
            <a:ext cx="1391589" cy="992357"/>
          </a:xfrm>
          <a:prstGeom prst="rect">
            <a:avLst/>
          </a:prstGeom>
        </p:spPr>
      </p:pic>
      <p:pic>
        <p:nvPicPr>
          <p:cNvPr id="38" name="図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44506" y="7053378"/>
            <a:ext cx="1560640" cy="1039368"/>
          </a:xfrm>
          <a:prstGeom prst="rect">
            <a:avLst/>
          </a:prstGeom>
        </p:spPr>
      </p:pic>
      <p:sp>
        <p:nvSpPr>
          <p:cNvPr id="16" name="角丸四角形 15">
            <a:extLst>
              <a:ext uri="{FF2B5EF4-FFF2-40B4-BE49-F238E27FC236}">
                <a16:creationId xmlns:a16="http://schemas.microsoft.com/office/drawing/2014/main" id="{00000000-0008-0000-0200-000080000000}"/>
              </a:ext>
            </a:extLst>
          </p:cNvPr>
          <p:cNvSpPr/>
          <p:nvPr/>
        </p:nvSpPr>
        <p:spPr>
          <a:xfrm>
            <a:off x="5445735" y="5428694"/>
            <a:ext cx="1091707" cy="289367"/>
          </a:xfrm>
          <a:prstGeom prst="roundRect">
            <a:avLst/>
          </a:prstGeom>
          <a:solidFill>
            <a:srgbClr val="C00000"/>
          </a:solid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PｺﾞｼｯｸE" panose="020B0900000000000000" pitchFamily="50" charset="-128"/>
                <a:ea typeface="HGPｺﾞｼｯｸE" panose="020B0900000000000000" pitchFamily="50" charset="-128"/>
              </a:rPr>
              <a:t>◆ </a:t>
            </a:r>
            <a:r>
              <a:rPr kumimoji="1" lang="ja-JP" altLang="en-US" sz="1200" dirty="0" smtClean="0">
                <a:latin typeface="HGPｺﾞｼｯｸE" panose="020B0900000000000000" pitchFamily="50" charset="-128"/>
                <a:ea typeface="HGPｺﾞｼｯｸE" panose="020B0900000000000000" pitchFamily="50" charset="-128"/>
              </a:rPr>
              <a:t>あじさい食</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41" name="正方形/長方形 40"/>
          <p:cNvSpPr/>
          <p:nvPr/>
        </p:nvSpPr>
        <p:spPr>
          <a:xfrm>
            <a:off x="3474146" y="7486204"/>
            <a:ext cx="1497636" cy="159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smtClean="0"/>
          </a:p>
          <a:p>
            <a:endParaRPr kumimoji="1" lang="en-US" altLang="ja-JP" sz="1000" dirty="0" smtClean="0"/>
          </a:p>
          <a:p>
            <a:r>
              <a:rPr kumimoji="1" lang="ja-JP" altLang="en-US" sz="1000" dirty="0" smtClean="0">
                <a:solidFill>
                  <a:schemeClr val="tx1"/>
                </a:solidFill>
              </a:rPr>
              <a:t>　</a:t>
            </a:r>
            <a:endParaRPr kumimoji="1" lang="en-US" altLang="ja-JP" sz="1000" dirty="0" smtClean="0">
              <a:solidFill>
                <a:schemeClr val="tx1"/>
              </a:solidFill>
            </a:endParaRPr>
          </a:p>
          <a:p>
            <a:r>
              <a:rPr kumimoji="1" lang="ja-JP" altLang="en-US" sz="1000" dirty="0" smtClean="0">
                <a:solidFill>
                  <a:schemeClr val="tx1"/>
                </a:solidFill>
              </a:rPr>
              <a:t>　</a:t>
            </a:r>
            <a:r>
              <a:rPr kumimoji="1" lang="ja-JP" altLang="en-US" sz="1000" b="1" dirty="0" smtClean="0">
                <a:solidFill>
                  <a:schemeClr val="tx1"/>
                </a:solidFill>
              </a:rPr>
              <a:t>　</a:t>
            </a:r>
            <a:endParaRPr kumimoji="1" lang="en-US" altLang="ja-JP" sz="1100" b="1" dirty="0">
              <a:solidFill>
                <a:schemeClr val="tx1"/>
              </a:solidFill>
            </a:endParaRPr>
          </a:p>
          <a:p>
            <a:r>
              <a:rPr kumimoji="1" lang="ja-JP" altLang="en-US" sz="1100" b="1" dirty="0" smtClean="0">
                <a:solidFill>
                  <a:schemeClr val="tx1"/>
                </a:solidFill>
              </a:rPr>
              <a:t>　</a:t>
            </a:r>
            <a:endParaRPr kumimoji="1" lang="en-US" altLang="ja-JP" sz="1100" b="1" dirty="0" smtClean="0">
              <a:solidFill>
                <a:schemeClr val="tx1"/>
              </a:solidFill>
            </a:endParaRPr>
          </a:p>
          <a:p>
            <a:r>
              <a:rPr kumimoji="1" lang="ja-JP" altLang="en-US" sz="1100" b="1" dirty="0" smtClean="0">
                <a:solidFill>
                  <a:schemeClr val="tx1"/>
                </a:solidFill>
              </a:rPr>
              <a:t>　＜嚥下食３＞</a:t>
            </a:r>
            <a:r>
              <a:rPr kumimoji="1" lang="en-US" altLang="ja-JP" sz="1100" b="1" dirty="0" smtClean="0">
                <a:solidFill>
                  <a:schemeClr val="tx1"/>
                </a:solidFill>
              </a:rPr>
              <a:t>(</a:t>
            </a:r>
            <a:r>
              <a:rPr kumimoji="1" lang="ja-JP" altLang="en-US" sz="1100" b="1" dirty="0" smtClean="0">
                <a:solidFill>
                  <a:schemeClr val="tx1"/>
                </a:solidFill>
              </a:rPr>
              <a:t>３</a:t>
            </a:r>
            <a:r>
              <a:rPr kumimoji="1" lang="en-US" altLang="ja-JP" sz="1100" b="1" dirty="0" smtClean="0">
                <a:solidFill>
                  <a:schemeClr val="tx1"/>
                </a:solidFill>
              </a:rPr>
              <a:t>)</a:t>
            </a:r>
            <a:endParaRPr kumimoji="1" lang="en-US" altLang="ja-JP" sz="1100" b="1" dirty="0">
              <a:solidFill>
                <a:schemeClr val="tx1"/>
              </a:solidFill>
            </a:endParaRPr>
          </a:p>
          <a:p>
            <a:r>
              <a:rPr kumimoji="1" lang="ja-JP" altLang="en-US" sz="1000" dirty="0" smtClean="0">
                <a:solidFill>
                  <a:schemeClr val="tx1"/>
                </a:solidFill>
              </a:rPr>
              <a:t>嚥下食２＋形があり舌で潰せる形態。温泉卵、茶碗蒸し、豆腐ハンバーグ等</a:t>
            </a:r>
            <a:endParaRPr kumimoji="1" lang="en-US" altLang="ja-JP" sz="1000" dirty="0" smtClean="0">
              <a:solidFill>
                <a:schemeClr val="tx1"/>
              </a:solidFill>
            </a:endParaRPr>
          </a:p>
          <a:p>
            <a:endParaRPr kumimoji="1" lang="en-US" altLang="ja-JP" sz="1000" dirty="0" smtClean="0">
              <a:solidFill>
                <a:schemeClr val="tx1"/>
              </a:solidFill>
            </a:endParaRPr>
          </a:p>
          <a:p>
            <a:endParaRPr kumimoji="1" lang="en-US" altLang="ja-JP" sz="1100" b="1" dirty="0" smtClean="0">
              <a:solidFill>
                <a:schemeClr val="tx1"/>
              </a:solidFill>
            </a:endParaRPr>
          </a:p>
        </p:txBody>
      </p:sp>
      <p:pic>
        <p:nvPicPr>
          <p:cNvPr id="39" name="図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62693" y="7053378"/>
            <a:ext cx="1512001" cy="1039368"/>
          </a:xfrm>
          <a:prstGeom prst="rect">
            <a:avLst/>
          </a:prstGeom>
        </p:spPr>
      </p:pic>
      <p:sp>
        <p:nvSpPr>
          <p:cNvPr id="42" name="正方形/長方形 41"/>
          <p:cNvSpPr/>
          <p:nvPr/>
        </p:nvSpPr>
        <p:spPr>
          <a:xfrm>
            <a:off x="5158162" y="7422136"/>
            <a:ext cx="1578304" cy="1658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smtClean="0"/>
          </a:p>
          <a:p>
            <a:r>
              <a:rPr kumimoji="1" lang="ja-JP" altLang="en-US" sz="1000" dirty="0" smtClean="0">
                <a:solidFill>
                  <a:schemeClr val="tx1"/>
                </a:solidFill>
              </a:rPr>
              <a:t>　</a:t>
            </a:r>
            <a:r>
              <a:rPr kumimoji="1" lang="ja-JP" altLang="en-US" sz="1100" b="1" dirty="0" smtClean="0">
                <a:solidFill>
                  <a:schemeClr val="tx1"/>
                </a:solidFill>
              </a:rPr>
              <a:t>＜嚥下食４＞</a:t>
            </a:r>
            <a:r>
              <a:rPr kumimoji="1" lang="en-US" altLang="ja-JP" sz="1100" b="1" dirty="0" smtClean="0">
                <a:solidFill>
                  <a:schemeClr val="tx1"/>
                </a:solidFill>
              </a:rPr>
              <a:t>(</a:t>
            </a:r>
            <a:r>
              <a:rPr kumimoji="1" lang="ja-JP" altLang="en-US" sz="1100" b="1" dirty="0" smtClean="0">
                <a:solidFill>
                  <a:schemeClr val="tx1"/>
                </a:solidFill>
              </a:rPr>
              <a:t>４</a:t>
            </a:r>
            <a:r>
              <a:rPr kumimoji="1" lang="en-US" altLang="ja-JP" sz="1100" b="1" dirty="0" smtClean="0">
                <a:solidFill>
                  <a:schemeClr val="tx1"/>
                </a:solidFill>
              </a:rPr>
              <a:t>)</a:t>
            </a:r>
          </a:p>
          <a:p>
            <a:r>
              <a:rPr kumimoji="1" lang="ja-JP" altLang="en-US" sz="1000" dirty="0" smtClean="0">
                <a:solidFill>
                  <a:schemeClr val="tx1"/>
                </a:solidFill>
              </a:rPr>
              <a:t>箸やスプーンで切れる柔らかさ、</a:t>
            </a:r>
            <a:r>
              <a:rPr kumimoji="1" lang="ja-JP" altLang="en-US" sz="1000" dirty="0" err="1" smtClean="0">
                <a:solidFill>
                  <a:schemeClr val="tx1"/>
                </a:solidFill>
              </a:rPr>
              <a:t>ばらけ</a:t>
            </a:r>
            <a:r>
              <a:rPr kumimoji="1" lang="ja-JP" altLang="en-US" sz="1000" dirty="0" smtClean="0">
                <a:solidFill>
                  <a:schemeClr val="tx1"/>
                </a:solidFill>
              </a:rPr>
              <a:t>やすさ、貼り付きのない物。自助食器も使用</a:t>
            </a:r>
            <a:endParaRPr kumimoji="1" lang="en-US" altLang="ja-JP" sz="1000" dirty="0">
              <a:solidFill>
                <a:schemeClr val="tx1"/>
              </a:solidFill>
            </a:endParaRPr>
          </a:p>
          <a:p>
            <a:endParaRPr kumimoji="1" lang="en-US" altLang="ja-JP" sz="1000" dirty="0" smtClean="0">
              <a:solidFill>
                <a:schemeClr val="tx1"/>
              </a:solidFill>
            </a:endParaRPr>
          </a:p>
          <a:p>
            <a:endParaRPr kumimoji="1" lang="en-US" altLang="ja-JP" sz="1100" b="1" dirty="0" smtClean="0">
              <a:solidFill>
                <a:schemeClr val="tx1"/>
              </a:solidFill>
            </a:endParaRPr>
          </a:p>
        </p:txBody>
      </p:sp>
      <p:pic>
        <p:nvPicPr>
          <p:cNvPr id="35" name="図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50029" y="7053378"/>
            <a:ext cx="1586437" cy="1038918"/>
          </a:xfrm>
          <a:prstGeom prst="rect">
            <a:avLst/>
          </a:prstGeom>
        </p:spPr>
      </p:pic>
    </p:spTree>
    <p:extLst>
      <p:ext uri="{BB962C8B-B14F-4D97-AF65-F5344CB8AC3E}">
        <p14:creationId xmlns:p14="http://schemas.microsoft.com/office/powerpoint/2010/main" val="396901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0000000-0008-0000-0300-00006B000000}"/>
              </a:ext>
            </a:extLst>
          </p:cNvPr>
          <p:cNvGrpSpPr/>
          <p:nvPr/>
        </p:nvGrpSpPr>
        <p:grpSpPr>
          <a:xfrm>
            <a:off x="210739" y="73487"/>
            <a:ext cx="6066668" cy="466826"/>
            <a:chOff x="0" y="0"/>
            <a:chExt cx="6871608" cy="457718"/>
          </a:xfrm>
        </p:grpSpPr>
        <p:sp>
          <p:nvSpPr>
            <p:cNvPr id="9" name="平行四辺形 8">
              <a:extLst>
                <a:ext uri="{FF2B5EF4-FFF2-40B4-BE49-F238E27FC236}">
                  <a16:creationId xmlns:a16="http://schemas.microsoft.com/office/drawing/2014/main" id="{00000000-0008-0000-0300-000086000000}"/>
                </a:ext>
              </a:extLst>
            </p:cNvPr>
            <p:cNvSpPr/>
            <p:nvPr/>
          </p:nvSpPr>
          <p:spPr>
            <a:xfrm>
              <a:off x="0" y="48788"/>
              <a:ext cx="5881149" cy="408930"/>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 name="平行四辺形 9">
              <a:extLst>
                <a:ext uri="{FF2B5EF4-FFF2-40B4-BE49-F238E27FC236}">
                  <a16:creationId xmlns:a16="http://schemas.microsoft.com/office/drawing/2014/main" id="{00000000-0008-0000-0300-000088000000}"/>
                </a:ext>
              </a:extLst>
            </p:cNvPr>
            <p:cNvSpPr/>
            <p:nvPr/>
          </p:nvSpPr>
          <p:spPr>
            <a:xfrm>
              <a:off x="258550" y="31078"/>
              <a:ext cx="6613058" cy="360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endParaRPr lang="ja-JP" altLang="ja-JP" sz="1400" b="1" i="1">
                <a:solidFill>
                  <a:schemeClr val="lt1"/>
                </a:solidFill>
                <a:effectLst>
                  <a:outerShdw blurRad="76200" dist="50800" dir="5400000" algn="tl" rotWithShape="0">
                    <a:srgbClr val="000000">
                      <a:alpha val="65000"/>
                    </a:srgbClr>
                  </a:outerShdw>
                </a:effectLst>
                <a:latin typeface="+mn-lt"/>
                <a:ea typeface="+mn-ea"/>
                <a:cs typeface="+mn-cs"/>
              </a:endParaRPr>
            </a:p>
          </p:txBody>
        </p:sp>
        <p:sp>
          <p:nvSpPr>
            <p:cNvPr id="11" name="正方形/長方形 10">
              <a:extLst>
                <a:ext uri="{FF2B5EF4-FFF2-40B4-BE49-F238E27FC236}">
                  <a16:creationId xmlns:a16="http://schemas.microsoft.com/office/drawing/2014/main" id="{00000000-0008-0000-0300-000089000000}"/>
                </a:ext>
              </a:extLst>
            </p:cNvPr>
            <p:cNvSpPr/>
            <p:nvPr/>
          </p:nvSpPr>
          <p:spPr>
            <a:xfrm>
              <a:off x="284608" y="0"/>
              <a:ext cx="5783036" cy="376446"/>
            </a:xfrm>
            <a:prstGeom prst="rect">
              <a:avLst/>
            </a:prstGeom>
            <a:noFill/>
          </p:spPr>
          <p:txBody>
            <a:bodyPr wrap="square" lIns="91440" tIns="45720" rIns="91440" bIns="457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800" b="1" i="1" u="none" cap="none" spc="50" dirty="0" smtClean="0">
                  <a:ln w="3175">
                    <a:noFill/>
                  </a:ln>
                  <a:solidFill>
                    <a:schemeClr val="tx2"/>
                  </a:solidFill>
                  <a:effectLst>
                    <a:outerShdw blurRad="76200" dist="50800" dir="5400000" algn="tl" rotWithShape="0">
                      <a:srgbClr val="000000">
                        <a:alpha val="65000"/>
                      </a:srgbClr>
                    </a:outerShdw>
                  </a:effectLst>
                  <a:latin typeface="HGPｺﾞｼｯｸE" panose="020B0900000000000000" pitchFamily="50" charset="-128"/>
                  <a:ea typeface="HGPｺﾞｼｯｸE" panose="020B0900000000000000" pitchFamily="50" charset="-128"/>
                </a:rPr>
                <a:t>食事基準表（一部抜粋）</a:t>
              </a:r>
              <a:endParaRPr lang="ja-JP" altLang="en-US" sz="1800" b="1" i="1" u="none" cap="none" spc="50" dirty="0">
                <a:ln w="3175">
                  <a:noFill/>
                </a:ln>
                <a:solidFill>
                  <a:schemeClr val="tx2"/>
                </a:solidFill>
                <a:effectLst>
                  <a:outerShdw blurRad="76200" dist="50800" dir="5400000" algn="tl" rotWithShape="0">
                    <a:srgbClr val="000000">
                      <a:alpha val="65000"/>
                    </a:srgbClr>
                  </a:outerShdw>
                </a:effectLst>
                <a:latin typeface="HGPｺﾞｼｯｸE" panose="020B0900000000000000" pitchFamily="50" charset="-128"/>
                <a:ea typeface="HGPｺﾞｼｯｸE" panose="020B0900000000000000" pitchFamily="50" charset="-128"/>
              </a:endParaRPr>
            </a:p>
          </p:txBody>
        </p:sp>
      </p:grpSp>
      <p:graphicFrame>
        <p:nvGraphicFramePr>
          <p:cNvPr id="2" name="表 1"/>
          <p:cNvGraphicFramePr>
            <a:graphicFrameLocks noGrp="1"/>
          </p:cNvGraphicFramePr>
          <p:nvPr>
            <p:extLst>
              <p:ext uri="{D42A27DB-BD31-4B8C-83A1-F6EECF244321}">
                <p14:modId xmlns:p14="http://schemas.microsoft.com/office/powerpoint/2010/main" val="3399975187"/>
              </p:ext>
            </p:extLst>
          </p:nvPr>
        </p:nvGraphicFramePr>
        <p:xfrm>
          <a:off x="118142" y="707889"/>
          <a:ext cx="6647262" cy="8285506"/>
        </p:xfrm>
        <a:graphic>
          <a:graphicData uri="http://schemas.openxmlformats.org/drawingml/2006/table">
            <a:tbl>
              <a:tblPr firstRow="1" bandRow="1">
                <a:tableStyleId>{5C22544A-7EE6-4342-B048-85BDC9FD1C3A}</a:tableStyleId>
              </a:tblPr>
              <a:tblGrid>
                <a:gridCol w="226676">
                  <a:extLst>
                    <a:ext uri="{9D8B030D-6E8A-4147-A177-3AD203B41FA5}">
                      <a16:colId xmlns:a16="http://schemas.microsoft.com/office/drawing/2014/main" val="529638837"/>
                    </a:ext>
                  </a:extLst>
                </a:gridCol>
                <a:gridCol w="1265885">
                  <a:extLst>
                    <a:ext uri="{9D8B030D-6E8A-4147-A177-3AD203B41FA5}">
                      <a16:colId xmlns:a16="http://schemas.microsoft.com/office/drawing/2014/main" val="356428656"/>
                    </a:ext>
                  </a:extLst>
                </a:gridCol>
                <a:gridCol w="583256">
                  <a:extLst>
                    <a:ext uri="{9D8B030D-6E8A-4147-A177-3AD203B41FA5}">
                      <a16:colId xmlns:a16="http://schemas.microsoft.com/office/drawing/2014/main" val="1065368399"/>
                    </a:ext>
                  </a:extLst>
                </a:gridCol>
                <a:gridCol w="583256">
                  <a:extLst>
                    <a:ext uri="{9D8B030D-6E8A-4147-A177-3AD203B41FA5}">
                      <a16:colId xmlns:a16="http://schemas.microsoft.com/office/drawing/2014/main" val="3208045491"/>
                    </a:ext>
                  </a:extLst>
                </a:gridCol>
                <a:gridCol w="428211">
                  <a:extLst>
                    <a:ext uri="{9D8B030D-6E8A-4147-A177-3AD203B41FA5}">
                      <a16:colId xmlns:a16="http://schemas.microsoft.com/office/drawing/2014/main" val="1792477920"/>
                    </a:ext>
                  </a:extLst>
                </a:gridCol>
                <a:gridCol w="614409">
                  <a:extLst>
                    <a:ext uri="{9D8B030D-6E8A-4147-A177-3AD203B41FA5}">
                      <a16:colId xmlns:a16="http://schemas.microsoft.com/office/drawing/2014/main" val="3931834783"/>
                    </a:ext>
                  </a:extLst>
                </a:gridCol>
                <a:gridCol w="626001">
                  <a:extLst>
                    <a:ext uri="{9D8B030D-6E8A-4147-A177-3AD203B41FA5}">
                      <a16:colId xmlns:a16="http://schemas.microsoft.com/office/drawing/2014/main" val="2758519236"/>
                    </a:ext>
                  </a:extLst>
                </a:gridCol>
                <a:gridCol w="2319568">
                  <a:extLst>
                    <a:ext uri="{9D8B030D-6E8A-4147-A177-3AD203B41FA5}">
                      <a16:colId xmlns:a16="http://schemas.microsoft.com/office/drawing/2014/main" val="2249672281"/>
                    </a:ext>
                  </a:extLst>
                </a:gridCol>
              </a:tblGrid>
              <a:tr h="305232">
                <a:tc>
                  <a:txBody>
                    <a:bodyPr/>
                    <a:lstStyle/>
                    <a:p>
                      <a:endParaRPr kumimoji="1" lang="ja-JP" altLang="en-US" dirty="0" smtClean="0"/>
                    </a:p>
                  </a:txBody>
                  <a:tcPr>
                    <a:solidFill>
                      <a:schemeClr val="accent1">
                        <a:lumMod val="75000"/>
                      </a:schemeClr>
                    </a:solidFill>
                  </a:tcPr>
                </a:tc>
                <a:tc>
                  <a:txBody>
                    <a:bodyPr/>
                    <a:lstStyle/>
                    <a:p>
                      <a:pPr algn="ctr"/>
                      <a:r>
                        <a:rPr kumimoji="1" lang="ja-JP" altLang="en-US" sz="900" dirty="0" smtClean="0">
                          <a:solidFill>
                            <a:schemeClr val="bg1"/>
                          </a:solidFill>
                        </a:rPr>
                        <a:t>食種</a:t>
                      </a:r>
                      <a:endParaRPr kumimoji="1" lang="ja-JP" altLang="en-US" sz="900" dirty="0">
                        <a:solidFill>
                          <a:schemeClr val="bg1"/>
                        </a:solidFill>
                      </a:endParaRPr>
                    </a:p>
                  </a:txBody>
                  <a:tcPr>
                    <a:solidFill>
                      <a:schemeClr val="accent1">
                        <a:lumMod val="75000"/>
                      </a:schemeClr>
                    </a:solidFill>
                  </a:tcPr>
                </a:tc>
                <a:tc>
                  <a:txBody>
                    <a:bodyPr/>
                    <a:lstStyle/>
                    <a:p>
                      <a:pPr algn="ctr"/>
                      <a:r>
                        <a:rPr kumimoji="1" lang="ja-JP" altLang="en-US" sz="700" dirty="0" smtClean="0">
                          <a:solidFill>
                            <a:schemeClr val="bg1"/>
                          </a:solidFill>
                        </a:rPr>
                        <a:t>ｴﾈﾙｷﾞｰ</a:t>
                      </a:r>
                      <a:r>
                        <a:rPr kumimoji="1" lang="en-US" altLang="ja-JP" sz="700" dirty="0" smtClean="0">
                          <a:solidFill>
                            <a:schemeClr val="bg1"/>
                          </a:solidFill>
                        </a:rPr>
                        <a:t>kcal</a:t>
                      </a:r>
                      <a:endParaRPr kumimoji="1" lang="ja-JP" altLang="en-US" sz="700" dirty="0">
                        <a:solidFill>
                          <a:schemeClr val="bg1"/>
                        </a:solidFill>
                      </a:endParaRPr>
                    </a:p>
                  </a:txBody>
                  <a:tcPr>
                    <a:solidFill>
                      <a:schemeClr val="accent1">
                        <a:lumMod val="75000"/>
                      </a:schemeClr>
                    </a:solidFill>
                  </a:tcPr>
                </a:tc>
                <a:tc>
                  <a:txBody>
                    <a:bodyPr/>
                    <a:lstStyle/>
                    <a:p>
                      <a:pPr algn="ctr"/>
                      <a:r>
                        <a:rPr kumimoji="1" lang="ja-JP" altLang="en-US" sz="600" dirty="0" smtClean="0">
                          <a:solidFill>
                            <a:schemeClr val="bg1"/>
                          </a:solidFill>
                        </a:rPr>
                        <a:t>たんぱく質</a:t>
                      </a:r>
                      <a:r>
                        <a:rPr kumimoji="1" lang="ja-JP" altLang="en-US" sz="700" dirty="0" smtClean="0">
                          <a:solidFill>
                            <a:schemeClr val="bg1"/>
                          </a:solidFill>
                        </a:rPr>
                        <a:t>　ｇ</a:t>
                      </a:r>
                      <a:endParaRPr kumimoji="1" lang="ja-JP" altLang="en-US" sz="700" dirty="0">
                        <a:solidFill>
                          <a:schemeClr val="bg1"/>
                        </a:solidFill>
                      </a:endParaRPr>
                    </a:p>
                  </a:txBody>
                  <a:tcPr>
                    <a:solidFill>
                      <a:schemeClr val="accent1">
                        <a:lumMod val="75000"/>
                      </a:schemeClr>
                    </a:solidFill>
                  </a:tcPr>
                </a:tc>
                <a:tc>
                  <a:txBody>
                    <a:bodyPr/>
                    <a:lstStyle/>
                    <a:p>
                      <a:pPr algn="ctr"/>
                      <a:r>
                        <a:rPr kumimoji="1" lang="ja-JP" altLang="en-US" sz="700" dirty="0" smtClean="0">
                          <a:solidFill>
                            <a:schemeClr val="bg1"/>
                          </a:solidFill>
                        </a:rPr>
                        <a:t>脂質　ｇ</a:t>
                      </a:r>
                      <a:endParaRPr kumimoji="1" lang="ja-JP" altLang="en-US" sz="700" dirty="0">
                        <a:solidFill>
                          <a:schemeClr val="bg1"/>
                        </a:solidFill>
                      </a:endParaRPr>
                    </a:p>
                  </a:txBody>
                  <a:tcPr>
                    <a:solidFill>
                      <a:schemeClr val="accent1">
                        <a:lumMod val="75000"/>
                      </a:schemeClr>
                    </a:solidFill>
                  </a:tcPr>
                </a:tc>
                <a:tc>
                  <a:txBody>
                    <a:bodyPr/>
                    <a:lstStyle/>
                    <a:p>
                      <a:pPr algn="ctr"/>
                      <a:r>
                        <a:rPr kumimoji="1" lang="ja-JP" altLang="en-US" sz="700" dirty="0" smtClean="0">
                          <a:solidFill>
                            <a:schemeClr val="bg1"/>
                          </a:solidFill>
                        </a:rPr>
                        <a:t>炭水化物　　　</a:t>
                      </a:r>
                      <a:endParaRPr kumimoji="1" lang="en-US" altLang="ja-JP" sz="700" dirty="0" smtClean="0">
                        <a:solidFill>
                          <a:schemeClr val="bg1"/>
                        </a:solidFill>
                      </a:endParaRPr>
                    </a:p>
                    <a:p>
                      <a:pPr algn="ctr"/>
                      <a:r>
                        <a:rPr kumimoji="1" lang="ja-JP" altLang="en-US" sz="700" dirty="0" smtClean="0">
                          <a:solidFill>
                            <a:schemeClr val="bg1"/>
                          </a:solidFill>
                        </a:rPr>
                        <a:t>ｇ</a:t>
                      </a:r>
                      <a:endParaRPr kumimoji="1" lang="ja-JP" altLang="en-US" sz="700" dirty="0">
                        <a:solidFill>
                          <a:schemeClr val="bg1"/>
                        </a:solidFill>
                      </a:endParaRPr>
                    </a:p>
                  </a:txBody>
                  <a:tcPr>
                    <a:solidFill>
                      <a:schemeClr val="accent1">
                        <a:lumMod val="75000"/>
                      </a:schemeClr>
                    </a:solidFill>
                  </a:tcPr>
                </a:tc>
                <a:tc>
                  <a:txBody>
                    <a:bodyPr/>
                    <a:lstStyle/>
                    <a:p>
                      <a:pPr algn="ctr"/>
                      <a:r>
                        <a:rPr kumimoji="1" lang="ja-JP" altLang="en-US" sz="700" dirty="0" smtClean="0">
                          <a:solidFill>
                            <a:schemeClr val="bg1"/>
                          </a:solidFill>
                        </a:rPr>
                        <a:t>食塩相当量ｇ</a:t>
                      </a:r>
                      <a:endParaRPr kumimoji="1" lang="ja-JP" altLang="en-US" sz="700" dirty="0">
                        <a:solidFill>
                          <a:schemeClr val="bg1"/>
                        </a:solidFill>
                      </a:endParaRPr>
                    </a:p>
                  </a:txBody>
                  <a:tcPr>
                    <a:solidFill>
                      <a:schemeClr val="accent1">
                        <a:lumMod val="75000"/>
                      </a:schemeClr>
                    </a:solidFill>
                  </a:tcPr>
                </a:tc>
                <a:tc>
                  <a:txBody>
                    <a:bodyPr/>
                    <a:lstStyle/>
                    <a:p>
                      <a:pPr algn="ctr"/>
                      <a:r>
                        <a:rPr kumimoji="1" lang="ja-JP" altLang="en-US" sz="900" dirty="0" smtClean="0">
                          <a:solidFill>
                            <a:schemeClr val="bg1"/>
                          </a:solidFill>
                        </a:rPr>
                        <a:t>適応</a:t>
                      </a:r>
                      <a:endParaRPr kumimoji="1" lang="ja-JP" altLang="en-US" sz="900" dirty="0">
                        <a:solidFill>
                          <a:schemeClr val="bg1"/>
                        </a:solidFill>
                      </a:endParaRPr>
                    </a:p>
                  </a:txBody>
                  <a:tcPr>
                    <a:solidFill>
                      <a:schemeClr val="accent1">
                        <a:lumMod val="75000"/>
                      </a:schemeClr>
                    </a:solidFill>
                  </a:tcPr>
                </a:tc>
                <a:extLst>
                  <a:ext uri="{0D108BD9-81ED-4DB2-BD59-A6C34878D82A}">
                    <a16:rowId xmlns:a16="http://schemas.microsoft.com/office/drawing/2014/main" val="2105724200"/>
                  </a:ext>
                </a:extLst>
              </a:tr>
              <a:tr h="218745">
                <a:tc rowSpan="7">
                  <a:txBody>
                    <a:bodyPr/>
                    <a:lstStyle/>
                    <a:p>
                      <a:pPr algn="ctr"/>
                      <a:r>
                        <a:rPr kumimoji="1" lang="ja-JP" altLang="en-US" sz="900" dirty="0" smtClean="0"/>
                        <a:t>基本食</a:t>
                      </a:r>
                      <a:endParaRPr kumimoji="1" lang="ja-JP" altLang="en-US" sz="900" dirty="0"/>
                    </a:p>
                  </a:txBody>
                  <a:tcPr vert="eaVert" anchor="ctr"/>
                </a:tc>
                <a:tc>
                  <a:txBody>
                    <a:bodyPr/>
                    <a:lstStyle/>
                    <a:p>
                      <a:pPr algn="l"/>
                      <a:r>
                        <a:rPr kumimoji="1" lang="ja-JP" altLang="en-US" sz="800" dirty="0" smtClean="0"/>
                        <a:t>基本食１</a:t>
                      </a:r>
                      <a:endParaRPr kumimoji="1" lang="ja-JP" altLang="en-US" sz="800" dirty="0"/>
                    </a:p>
                  </a:txBody>
                  <a:tcPr/>
                </a:tc>
                <a:tc>
                  <a:txBody>
                    <a:bodyPr/>
                    <a:lstStyle/>
                    <a:p>
                      <a:pPr algn="ctr"/>
                      <a:r>
                        <a:rPr kumimoji="1" lang="en-US" altLang="ja-JP" sz="800" dirty="0" smtClean="0"/>
                        <a:t>1000</a:t>
                      </a:r>
                      <a:endParaRPr kumimoji="1" lang="ja-JP" altLang="en-US" sz="800" dirty="0"/>
                    </a:p>
                  </a:txBody>
                  <a:tcPr/>
                </a:tc>
                <a:tc>
                  <a:txBody>
                    <a:bodyPr/>
                    <a:lstStyle/>
                    <a:p>
                      <a:pPr algn="ctr"/>
                      <a:r>
                        <a:rPr kumimoji="1" lang="en-US" altLang="ja-JP" sz="800" dirty="0" smtClean="0"/>
                        <a:t>35</a:t>
                      </a:r>
                      <a:endParaRPr kumimoji="1" lang="ja-JP" altLang="en-US" sz="800" dirty="0"/>
                    </a:p>
                  </a:txBody>
                  <a:tcPr/>
                </a:tc>
                <a:tc>
                  <a:txBody>
                    <a:bodyPr/>
                    <a:lstStyle/>
                    <a:p>
                      <a:pPr algn="ctr"/>
                      <a:r>
                        <a:rPr kumimoji="1" lang="en-US" altLang="ja-JP" sz="800" dirty="0" smtClean="0"/>
                        <a:t>25</a:t>
                      </a:r>
                      <a:endParaRPr kumimoji="1" lang="ja-JP" altLang="en-US" sz="800" dirty="0"/>
                    </a:p>
                  </a:txBody>
                  <a:tcPr/>
                </a:tc>
                <a:tc>
                  <a:txBody>
                    <a:bodyPr/>
                    <a:lstStyle/>
                    <a:p>
                      <a:pPr algn="ctr"/>
                      <a:r>
                        <a:rPr kumimoji="1" lang="en-US" altLang="ja-JP" sz="800" dirty="0" smtClean="0"/>
                        <a:t>150</a:t>
                      </a:r>
                      <a:endParaRPr kumimoji="1" lang="ja-JP" altLang="en-US" sz="800" dirty="0"/>
                    </a:p>
                  </a:txBody>
                  <a:tcPr/>
                </a:tc>
                <a:tc>
                  <a:txBody>
                    <a:bodyPr/>
                    <a:lstStyle/>
                    <a:p>
                      <a:pPr algn="ctr"/>
                      <a:r>
                        <a:rPr kumimoji="1" lang="en-US" altLang="ja-JP" sz="800" dirty="0" smtClean="0"/>
                        <a:t>4</a:t>
                      </a:r>
                      <a:r>
                        <a:rPr kumimoji="1" lang="ja-JP" altLang="en-US" sz="800" dirty="0" smtClean="0"/>
                        <a:t>未満</a:t>
                      </a:r>
                      <a:endParaRPr kumimoji="1" lang="ja-JP" altLang="en-US" sz="800" dirty="0"/>
                    </a:p>
                  </a:txBody>
                  <a:tcPr/>
                </a:tc>
                <a:tc>
                  <a:txBody>
                    <a:bodyPr/>
                    <a:lstStyle/>
                    <a:p>
                      <a:r>
                        <a:rPr kumimoji="1" lang="ja-JP" altLang="en-US" sz="800" dirty="0" smtClean="0"/>
                        <a:t>少食者、食欲不振時（基本食２の半量）</a:t>
                      </a:r>
                      <a:endParaRPr kumimoji="1" lang="ja-JP" altLang="en-US" sz="800" dirty="0"/>
                    </a:p>
                  </a:txBody>
                  <a:tcPr/>
                </a:tc>
                <a:extLst>
                  <a:ext uri="{0D108BD9-81ED-4DB2-BD59-A6C34878D82A}">
                    <a16:rowId xmlns:a16="http://schemas.microsoft.com/office/drawing/2014/main" val="1335368656"/>
                  </a:ext>
                </a:extLst>
              </a:tr>
              <a:tr h="218745">
                <a:tc vMerge="1">
                  <a:txBody>
                    <a:bodyPr/>
                    <a:lstStyle/>
                    <a:p>
                      <a:endParaRPr kumimoji="1" lang="ja-JP" altLang="en-US" sz="900" dirty="0"/>
                    </a:p>
                  </a:txBody>
                  <a:tcPr/>
                </a:tc>
                <a:tc>
                  <a:txBody>
                    <a:bodyPr/>
                    <a:lstStyle/>
                    <a:p>
                      <a:pPr algn="l"/>
                      <a:r>
                        <a:rPr kumimoji="1" lang="ja-JP" altLang="en-US" sz="800" dirty="0" smtClean="0"/>
                        <a:t>基本食２</a:t>
                      </a:r>
                      <a:endParaRPr kumimoji="1" lang="ja-JP" altLang="en-US" sz="800" dirty="0"/>
                    </a:p>
                  </a:txBody>
                  <a:tcPr/>
                </a:tc>
                <a:tc>
                  <a:txBody>
                    <a:bodyPr/>
                    <a:lstStyle/>
                    <a:p>
                      <a:pPr algn="ctr"/>
                      <a:r>
                        <a:rPr kumimoji="1" lang="en-US" altLang="ja-JP" sz="800" dirty="0" smtClean="0"/>
                        <a:t>1800</a:t>
                      </a:r>
                      <a:endParaRPr kumimoji="1" lang="ja-JP" altLang="en-US" sz="800" dirty="0"/>
                    </a:p>
                  </a:txBody>
                  <a:tcPr/>
                </a:tc>
                <a:tc>
                  <a:txBody>
                    <a:bodyPr/>
                    <a:lstStyle/>
                    <a:p>
                      <a:pPr algn="ctr"/>
                      <a:r>
                        <a:rPr kumimoji="1" lang="en-US" altLang="ja-JP" sz="800" dirty="0" smtClean="0"/>
                        <a:t>65</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270</a:t>
                      </a:r>
                      <a:endParaRPr kumimoji="1" lang="ja-JP" altLang="en-US" sz="800" dirty="0"/>
                    </a:p>
                  </a:txBody>
                  <a:tcPr/>
                </a:tc>
                <a:tc>
                  <a:txBody>
                    <a:bodyPr/>
                    <a:lstStyle/>
                    <a:p>
                      <a:pPr algn="ctr"/>
                      <a:r>
                        <a:rPr kumimoji="1" lang="en-US" altLang="ja-JP" sz="800" dirty="0" smtClean="0"/>
                        <a:t>7.5</a:t>
                      </a:r>
                      <a:r>
                        <a:rPr kumimoji="1" lang="ja-JP" altLang="en-US" sz="800" dirty="0" smtClean="0"/>
                        <a:t>未満</a:t>
                      </a:r>
                      <a:endParaRPr kumimoji="1" lang="ja-JP" altLang="en-US" sz="800" dirty="0"/>
                    </a:p>
                  </a:txBody>
                  <a:tcPr/>
                </a:tc>
                <a:tc>
                  <a:txBody>
                    <a:bodyPr/>
                    <a:lstStyle/>
                    <a:p>
                      <a:r>
                        <a:rPr kumimoji="1" lang="ja-JP" altLang="en-US" sz="800" dirty="0" smtClean="0"/>
                        <a:t>一般的な食事</a:t>
                      </a:r>
                      <a:endParaRPr kumimoji="1" lang="ja-JP" altLang="en-US" sz="800" dirty="0"/>
                    </a:p>
                  </a:txBody>
                  <a:tcPr/>
                </a:tc>
                <a:extLst>
                  <a:ext uri="{0D108BD9-81ED-4DB2-BD59-A6C34878D82A}">
                    <a16:rowId xmlns:a16="http://schemas.microsoft.com/office/drawing/2014/main" val="3832043314"/>
                  </a:ext>
                </a:extLst>
              </a:tr>
              <a:tr h="218745">
                <a:tc vMerge="1">
                  <a:txBody>
                    <a:bodyPr/>
                    <a:lstStyle/>
                    <a:p>
                      <a:endParaRPr kumimoji="1" lang="ja-JP" altLang="en-US" sz="900" dirty="0"/>
                    </a:p>
                  </a:txBody>
                  <a:tcPr/>
                </a:tc>
                <a:tc>
                  <a:txBody>
                    <a:bodyPr/>
                    <a:lstStyle/>
                    <a:p>
                      <a:pPr algn="l"/>
                      <a:r>
                        <a:rPr kumimoji="1" lang="ja-JP" altLang="en-US" sz="800" dirty="0" smtClean="0"/>
                        <a:t>基本食３</a:t>
                      </a:r>
                      <a:endParaRPr kumimoji="1" lang="ja-JP" altLang="en-US" sz="800" dirty="0"/>
                    </a:p>
                  </a:txBody>
                  <a:tcPr/>
                </a:tc>
                <a:tc>
                  <a:txBody>
                    <a:bodyPr/>
                    <a:lstStyle/>
                    <a:p>
                      <a:pPr algn="ctr"/>
                      <a:r>
                        <a:rPr kumimoji="1" lang="en-US" altLang="ja-JP" sz="800" dirty="0" smtClean="0"/>
                        <a:t>2000</a:t>
                      </a:r>
                      <a:endParaRPr kumimoji="1" lang="ja-JP" altLang="en-US" sz="800" dirty="0"/>
                    </a:p>
                  </a:txBody>
                  <a:tcPr/>
                </a:tc>
                <a:tc>
                  <a:txBody>
                    <a:bodyPr/>
                    <a:lstStyle/>
                    <a:p>
                      <a:pPr algn="ctr"/>
                      <a:r>
                        <a:rPr kumimoji="1" lang="en-US" altLang="ja-JP" sz="800" dirty="0" smtClean="0"/>
                        <a:t>75</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300</a:t>
                      </a:r>
                      <a:endParaRPr kumimoji="1" lang="ja-JP" altLang="en-US" sz="800" dirty="0"/>
                    </a:p>
                  </a:txBody>
                  <a:tcPr/>
                </a:tc>
                <a:tc>
                  <a:txBody>
                    <a:bodyPr/>
                    <a:lstStyle/>
                    <a:p>
                      <a:pPr algn="ctr"/>
                      <a:r>
                        <a:rPr kumimoji="1" lang="en-US" altLang="ja-JP" sz="800" dirty="0" smtClean="0"/>
                        <a:t>7.5</a:t>
                      </a:r>
                      <a:r>
                        <a:rPr kumimoji="1" lang="ja-JP" altLang="en-US" sz="800" dirty="0" smtClean="0"/>
                        <a:t>未満</a:t>
                      </a:r>
                      <a:endParaRPr kumimoji="1" lang="ja-JP" altLang="en-US" sz="800" dirty="0"/>
                    </a:p>
                  </a:txBody>
                  <a:tcPr/>
                </a:tc>
                <a:tc>
                  <a:txBody>
                    <a:bodyPr/>
                    <a:lstStyle/>
                    <a:p>
                      <a:endParaRPr kumimoji="1" lang="ja-JP" altLang="en-US" sz="800" dirty="0"/>
                    </a:p>
                  </a:txBody>
                  <a:tcPr/>
                </a:tc>
                <a:extLst>
                  <a:ext uri="{0D108BD9-81ED-4DB2-BD59-A6C34878D82A}">
                    <a16:rowId xmlns:a16="http://schemas.microsoft.com/office/drawing/2014/main" val="185630820"/>
                  </a:ext>
                </a:extLst>
              </a:tr>
              <a:tr h="218745">
                <a:tc vMerge="1">
                  <a:txBody>
                    <a:bodyPr/>
                    <a:lstStyle/>
                    <a:p>
                      <a:endParaRPr kumimoji="1" lang="ja-JP" altLang="en-US" sz="900" dirty="0"/>
                    </a:p>
                  </a:txBody>
                  <a:tcPr/>
                </a:tc>
                <a:tc>
                  <a:txBody>
                    <a:bodyPr/>
                    <a:lstStyle/>
                    <a:p>
                      <a:pPr algn="l"/>
                      <a:r>
                        <a:rPr kumimoji="1" lang="ja-JP" altLang="en-US" sz="800" dirty="0" smtClean="0"/>
                        <a:t>高たんぱく食</a:t>
                      </a:r>
                      <a:endParaRPr kumimoji="1" lang="ja-JP" altLang="en-US" sz="800" dirty="0"/>
                    </a:p>
                  </a:txBody>
                  <a:tcPr/>
                </a:tc>
                <a:tc>
                  <a:txBody>
                    <a:bodyPr/>
                    <a:lstStyle/>
                    <a:p>
                      <a:pPr algn="ctr"/>
                      <a:r>
                        <a:rPr kumimoji="1" lang="en-US" altLang="ja-JP" sz="800" dirty="0" smtClean="0"/>
                        <a:t>2100</a:t>
                      </a:r>
                      <a:endParaRPr kumimoji="1" lang="ja-JP" altLang="en-US" sz="800" dirty="0"/>
                    </a:p>
                  </a:txBody>
                  <a:tcPr/>
                </a:tc>
                <a:tc>
                  <a:txBody>
                    <a:bodyPr/>
                    <a:lstStyle/>
                    <a:p>
                      <a:pPr algn="ctr"/>
                      <a:r>
                        <a:rPr kumimoji="1" lang="en-US" altLang="ja-JP" sz="800" dirty="0" smtClean="0"/>
                        <a:t>85</a:t>
                      </a:r>
                      <a:endParaRPr kumimoji="1" lang="ja-JP" altLang="en-US" sz="800" dirty="0"/>
                    </a:p>
                  </a:txBody>
                  <a:tcPr/>
                </a:tc>
                <a:tc>
                  <a:txBody>
                    <a:bodyPr/>
                    <a:lstStyle/>
                    <a:p>
                      <a:pPr algn="ctr"/>
                      <a:r>
                        <a:rPr kumimoji="1" lang="en-US" altLang="ja-JP" sz="800" dirty="0" smtClean="0"/>
                        <a:t>55</a:t>
                      </a:r>
                      <a:endParaRPr kumimoji="1" lang="ja-JP" altLang="en-US" sz="800" dirty="0"/>
                    </a:p>
                  </a:txBody>
                  <a:tcPr/>
                </a:tc>
                <a:tc>
                  <a:txBody>
                    <a:bodyPr/>
                    <a:lstStyle/>
                    <a:p>
                      <a:pPr algn="ctr"/>
                      <a:r>
                        <a:rPr kumimoji="1" lang="en-US" altLang="ja-JP" sz="800" dirty="0" smtClean="0"/>
                        <a:t>320</a:t>
                      </a:r>
                      <a:endParaRPr kumimoji="1" lang="ja-JP" altLang="en-US" sz="800" dirty="0"/>
                    </a:p>
                  </a:txBody>
                  <a:tcPr/>
                </a:tc>
                <a:tc>
                  <a:txBody>
                    <a:bodyPr/>
                    <a:lstStyle/>
                    <a:p>
                      <a:pPr algn="ctr"/>
                      <a:r>
                        <a:rPr kumimoji="1" lang="en-US" altLang="ja-JP" sz="800" dirty="0" smtClean="0"/>
                        <a:t>7.5</a:t>
                      </a:r>
                      <a:r>
                        <a:rPr kumimoji="1" lang="ja-JP" altLang="en-US" sz="800" dirty="0" smtClean="0"/>
                        <a:t>未満</a:t>
                      </a:r>
                      <a:endParaRPr kumimoji="1" lang="ja-JP" altLang="en-US" sz="800" dirty="0"/>
                    </a:p>
                  </a:txBody>
                  <a:tcPr/>
                </a:tc>
                <a:tc>
                  <a:txBody>
                    <a:bodyPr/>
                    <a:lstStyle/>
                    <a:p>
                      <a:r>
                        <a:rPr kumimoji="1" lang="ja-JP" altLang="en-US" sz="800" dirty="0" smtClean="0"/>
                        <a:t>貧血、授乳期</a:t>
                      </a:r>
                      <a:endParaRPr kumimoji="1" lang="ja-JP" altLang="en-US" sz="800" dirty="0"/>
                    </a:p>
                  </a:txBody>
                  <a:tcPr/>
                </a:tc>
                <a:extLst>
                  <a:ext uri="{0D108BD9-81ED-4DB2-BD59-A6C34878D82A}">
                    <a16:rowId xmlns:a16="http://schemas.microsoft.com/office/drawing/2014/main" val="2274576736"/>
                  </a:ext>
                </a:extLst>
              </a:tr>
              <a:tr h="218745">
                <a:tc vMerge="1">
                  <a:txBody>
                    <a:bodyPr/>
                    <a:lstStyle/>
                    <a:p>
                      <a:endParaRPr kumimoji="1" lang="ja-JP" altLang="en-US" sz="900" dirty="0"/>
                    </a:p>
                  </a:txBody>
                  <a:tcPr/>
                </a:tc>
                <a:tc>
                  <a:txBody>
                    <a:bodyPr/>
                    <a:lstStyle/>
                    <a:p>
                      <a:pPr algn="l"/>
                      <a:r>
                        <a:rPr kumimoji="1" lang="ja-JP" altLang="en-US" sz="800" dirty="0" smtClean="0"/>
                        <a:t>小児基本食１</a:t>
                      </a:r>
                      <a:endParaRPr kumimoji="1" lang="ja-JP" altLang="en-US" sz="800" dirty="0"/>
                    </a:p>
                  </a:txBody>
                  <a:tcPr/>
                </a:tc>
                <a:tc>
                  <a:txBody>
                    <a:bodyPr/>
                    <a:lstStyle/>
                    <a:p>
                      <a:pPr algn="ctr"/>
                      <a:r>
                        <a:rPr kumimoji="1" lang="en-US" altLang="ja-JP" sz="800" dirty="0" smtClean="0"/>
                        <a:t>1700</a:t>
                      </a:r>
                      <a:endParaRPr kumimoji="1" lang="ja-JP" altLang="en-US" sz="800" dirty="0"/>
                    </a:p>
                  </a:txBody>
                  <a:tcPr/>
                </a:tc>
                <a:tc>
                  <a:txBody>
                    <a:bodyPr/>
                    <a:lstStyle/>
                    <a:p>
                      <a:pPr algn="ctr"/>
                      <a:r>
                        <a:rPr kumimoji="1" lang="en-US" altLang="ja-JP" sz="800" dirty="0" smtClean="0"/>
                        <a:t>65</a:t>
                      </a:r>
                      <a:endParaRPr kumimoji="1" lang="ja-JP" altLang="en-US" sz="800" dirty="0"/>
                    </a:p>
                  </a:txBody>
                  <a:tcPr/>
                </a:tc>
                <a:tc>
                  <a:txBody>
                    <a:bodyPr/>
                    <a:lstStyle/>
                    <a:p>
                      <a:pPr algn="ctr"/>
                      <a:r>
                        <a:rPr kumimoji="1" lang="en-US" altLang="ja-JP" sz="800" dirty="0" smtClean="0"/>
                        <a:t>45</a:t>
                      </a:r>
                      <a:endParaRPr kumimoji="1" lang="ja-JP" altLang="en-US" sz="800" dirty="0"/>
                    </a:p>
                  </a:txBody>
                  <a:tcPr/>
                </a:tc>
                <a:tc>
                  <a:txBody>
                    <a:bodyPr/>
                    <a:lstStyle/>
                    <a:p>
                      <a:pPr algn="ctr"/>
                      <a:r>
                        <a:rPr kumimoji="1" lang="en-US" altLang="ja-JP" sz="800" dirty="0" smtClean="0"/>
                        <a:t>260</a:t>
                      </a:r>
                      <a:endParaRPr kumimoji="1" lang="ja-JP" altLang="en-US" sz="800" dirty="0"/>
                    </a:p>
                  </a:txBody>
                  <a:tcPr/>
                </a:tc>
                <a:tc>
                  <a:txBody>
                    <a:bodyPr/>
                    <a:lstStyle/>
                    <a:p>
                      <a:pPr algn="ctr"/>
                      <a:r>
                        <a:rPr kumimoji="1" lang="en-US" altLang="ja-JP" sz="800" dirty="0" smtClean="0"/>
                        <a:t>5</a:t>
                      </a:r>
                      <a:r>
                        <a:rPr kumimoji="1" lang="ja-JP" altLang="en-US" sz="800" dirty="0" smtClean="0"/>
                        <a:t>未満</a:t>
                      </a:r>
                      <a:endParaRPr kumimoji="1" lang="ja-JP" altLang="en-US" sz="800" dirty="0"/>
                    </a:p>
                  </a:txBody>
                  <a:tcPr/>
                </a:tc>
                <a:tc>
                  <a:txBody>
                    <a:bodyPr/>
                    <a:lstStyle/>
                    <a:p>
                      <a:r>
                        <a:rPr kumimoji="1" lang="ja-JP" altLang="en-US" sz="800" dirty="0" smtClean="0"/>
                        <a:t>学童（低学年）</a:t>
                      </a:r>
                      <a:endParaRPr kumimoji="1" lang="ja-JP" altLang="en-US" sz="800" dirty="0"/>
                    </a:p>
                  </a:txBody>
                  <a:tcPr/>
                </a:tc>
                <a:extLst>
                  <a:ext uri="{0D108BD9-81ED-4DB2-BD59-A6C34878D82A}">
                    <a16:rowId xmlns:a16="http://schemas.microsoft.com/office/drawing/2014/main" val="3577582315"/>
                  </a:ext>
                </a:extLst>
              </a:tr>
              <a:tr h="218745">
                <a:tc vMerge="1">
                  <a:txBody>
                    <a:bodyPr/>
                    <a:lstStyle/>
                    <a:p>
                      <a:endParaRPr kumimoji="1" lang="ja-JP" altLang="en-US" sz="900" dirty="0"/>
                    </a:p>
                  </a:txBody>
                  <a:tcPr/>
                </a:tc>
                <a:tc>
                  <a:txBody>
                    <a:bodyPr/>
                    <a:lstStyle/>
                    <a:p>
                      <a:pPr algn="l"/>
                      <a:r>
                        <a:rPr kumimoji="1" lang="ja-JP" altLang="en-US" sz="800" dirty="0" smtClean="0"/>
                        <a:t>幼児食１</a:t>
                      </a:r>
                      <a:endParaRPr kumimoji="1" lang="ja-JP" altLang="en-US" sz="800" dirty="0"/>
                    </a:p>
                  </a:txBody>
                  <a:tcPr/>
                </a:tc>
                <a:tc>
                  <a:txBody>
                    <a:bodyPr/>
                    <a:lstStyle/>
                    <a:p>
                      <a:pPr algn="ctr"/>
                      <a:r>
                        <a:rPr kumimoji="1" lang="en-US" altLang="ja-JP" sz="800" dirty="0" smtClean="0"/>
                        <a:t>1000</a:t>
                      </a:r>
                      <a:endParaRPr kumimoji="1" lang="ja-JP" altLang="en-US" sz="800" dirty="0"/>
                    </a:p>
                  </a:txBody>
                  <a:tcPr/>
                </a:tc>
                <a:tc>
                  <a:txBody>
                    <a:bodyPr/>
                    <a:lstStyle/>
                    <a:p>
                      <a:pPr algn="ctr"/>
                      <a:r>
                        <a:rPr kumimoji="1" lang="en-US" altLang="ja-JP" sz="800" dirty="0" smtClean="0"/>
                        <a:t>35</a:t>
                      </a:r>
                      <a:endParaRPr kumimoji="1" lang="ja-JP" altLang="en-US" sz="800" dirty="0"/>
                    </a:p>
                  </a:txBody>
                  <a:tcPr/>
                </a:tc>
                <a:tc>
                  <a:txBody>
                    <a:bodyPr/>
                    <a:lstStyle/>
                    <a:p>
                      <a:pPr algn="ctr"/>
                      <a:r>
                        <a:rPr kumimoji="1" lang="en-US" altLang="ja-JP" sz="800" dirty="0" smtClean="0"/>
                        <a:t>30</a:t>
                      </a:r>
                      <a:endParaRPr kumimoji="1" lang="ja-JP" altLang="en-US" sz="800" dirty="0"/>
                    </a:p>
                  </a:txBody>
                  <a:tcPr/>
                </a:tc>
                <a:tc>
                  <a:txBody>
                    <a:bodyPr/>
                    <a:lstStyle/>
                    <a:p>
                      <a:pPr algn="ctr"/>
                      <a:r>
                        <a:rPr kumimoji="1" lang="en-US" altLang="ja-JP" sz="800" dirty="0" smtClean="0"/>
                        <a:t>150</a:t>
                      </a:r>
                      <a:endParaRPr kumimoji="1" lang="ja-JP" altLang="en-US" sz="800" dirty="0"/>
                    </a:p>
                  </a:txBody>
                  <a:tcPr/>
                </a:tc>
                <a:tc>
                  <a:txBody>
                    <a:bodyPr/>
                    <a:lstStyle/>
                    <a:p>
                      <a:pPr algn="ctr"/>
                      <a:r>
                        <a:rPr kumimoji="1" lang="en-US" altLang="ja-JP" sz="800" dirty="0" smtClean="0"/>
                        <a:t>3</a:t>
                      </a:r>
                      <a:r>
                        <a:rPr kumimoji="1" lang="ja-JP" altLang="en-US" sz="800" dirty="0" smtClean="0"/>
                        <a:t>未満</a:t>
                      </a:r>
                      <a:endParaRPr kumimoji="1" lang="ja-JP" altLang="en-US" sz="800" dirty="0"/>
                    </a:p>
                  </a:txBody>
                  <a:tcPr/>
                </a:tc>
                <a:tc>
                  <a:txBody>
                    <a:bodyPr/>
                    <a:lstStyle/>
                    <a:p>
                      <a:r>
                        <a:rPr kumimoji="1" lang="ja-JP" altLang="en-US" sz="800" dirty="0" smtClean="0"/>
                        <a:t>幼児（１～</a:t>
                      </a:r>
                      <a:r>
                        <a:rPr kumimoji="1" lang="en-US" altLang="ja-JP" sz="800" dirty="0" smtClean="0"/>
                        <a:t>2</a:t>
                      </a:r>
                      <a:r>
                        <a:rPr kumimoji="1" lang="ja-JP" altLang="en-US" sz="800" dirty="0" smtClean="0"/>
                        <a:t>歳）</a:t>
                      </a:r>
                      <a:endParaRPr kumimoji="1" lang="ja-JP" altLang="en-US" sz="800" dirty="0"/>
                    </a:p>
                  </a:txBody>
                  <a:tcPr/>
                </a:tc>
                <a:extLst>
                  <a:ext uri="{0D108BD9-81ED-4DB2-BD59-A6C34878D82A}">
                    <a16:rowId xmlns:a16="http://schemas.microsoft.com/office/drawing/2014/main" val="1178332683"/>
                  </a:ext>
                </a:extLst>
              </a:tr>
              <a:tr h="218745">
                <a:tc vMerge="1">
                  <a:txBody>
                    <a:bodyPr/>
                    <a:lstStyle/>
                    <a:p>
                      <a:endParaRPr kumimoji="1" lang="ja-JP" altLang="en-US" sz="900" dirty="0"/>
                    </a:p>
                  </a:txBody>
                  <a:tcPr/>
                </a:tc>
                <a:tc>
                  <a:txBody>
                    <a:bodyPr/>
                    <a:lstStyle/>
                    <a:p>
                      <a:pPr algn="l"/>
                      <a:r>
                        <a:rPr kumimoji="1" lang="ja-JP" altLang="en-US" sz="800" dirty="0" smtClean="0"/>
                        <a:t>幼児食２</a:t>
                      </a:r>
                      <a:endParaRPr kumimoji="1" lang="ja-JP" altLang="en-US" sz="800" dirty="0"/>
                    </a:p>
                  </a:txBody>
                  <a:tcPr/>
                </a:tc>
                <a:tc>
                  <a:txBody>
                    <a:bodyPr/>
                    <a:lstStyle/>
                    <a:p>
                      <a:pPr algn="ctr"/>
                      <a:r>
                        <a:rPr kumimoji="1" lang="en-US" altLang="ja-JP" sz="800" dirty="0" smtClean="0"/>
                        <a:t>1300 </a:t>
                      </a:r>
                      <a:endParaRPr kumimoji="1" lang="ja-JP" altLang="en-US" sz="800" dirty="0"/>
                    </a:p>
                  </a:txBody>
                  <a:tcPr/>
                </a:tc>
                <a:tc>
                  <a:txBody>
                    <a:bodyPr/>
                    <a:lstStyle/>
                    <a:p>
                      <a:pPr algn="ctr"/>
                      <a:r>
                        <a:rPr kumimoji="1" lang="en-US" altLang="ja-JP" sz="800" dirty="0" smtClean="0"/>
                        <a:t>45 </a:t>
                      </a:r>
                      <a:endParaRPr kumimoji="1" lang="ja-JP" altLang="en-US" sz="800" dirty="0"/>
                    </a:p>
                  </a:txBody>
                  <a:tcPr/>
                </a:tc>
                <a:tc>
                  <a:txBody>
                    <a:bodyPr/>
                    <a:lstStyle/>
                    <a:p>
                      <a:pPr algn="ctr"/>
                      <a:r>
                        <a:rPr kumimoji="1" lang="en-US" altLang="ja-JP" sz="800" dirty="0" smtClean="0"/>
                        <a:t>40 </a:t>
                      </a:r>
                      <a:endParaRPr kumimoji="1" lang="ja-JP" altLang="en-US" sz="800" dirty="0"/>
                    </a:p>
                  </a:txBody>
                  <a:tcPr/>
                </a:tc>
                <a:tc>
                  <a:txBody>
                    <a:bodyPr/>
                    <a:lstStyle/>
                    <a:p>
                      <a:pPr algn="ctr"/>
                      <a:r>
                        <a:rPr kumimoji="1" lang="en-US" altLang="ja-JP" sz="800" dirty="0" smtClean="0"/>
                        <a:t>190 </a:t>
                      </a:r>
                      <a:endParaRPr kumimoji="1" lang="ja-JP" altLang="en-US" sz="800" dirty="0"/>
                    </a:p>
                  </a:txBody>
                  <a:tcPr/>
                </a:tc>
                <a:tc>
                  <a:txBody>
                    <a:bodyPr/>
                    <a:lstStyle/>
                    <a:p>
                      <a:pPr algn="ctr"/>
                      <a:r>
                        <a:rPr kumimoji="1" lang="en-US" altLang="ja-JP" sz="800" dirty="0" smtClean="0"/>
                        <a:t>3</a:t>
                      </a:r>
                      <a:r>
                        <a:rPr kumimoji="1" lang="ja-JP" altLang="en-US" sz="800" dirty="0" smtClean="0"/>
                        <a:t>未満</a:t>
                      </a:r>
                      <a:r>
                        <a:rPr kumimoji="1" lang="en-US" altLang="ja-JP" sz="800" dirty="0" smtClean="0"/>
                        <a:t> </a:t>
                      </a:r>
                      <a:endParaRPr kumimoji="1" lang="ja-JP" altLang="en-US" sz="800" dirty="0"/>
                    </a:p>
                  </a:txBody>
                  <a:tcPr/>
                </a:tc>
                <a:tc>
                  <a:txBody>
                    <a:bodyPr/>
                    <a:lstStyle/>
                    <a:p>
                      <a:r>
                        <a:rPr kumimoji="1" lang="ja-JP" altLang="en-US" sz="800" dirty="0" smtClean="0"/>
                        <a:t>幼児（</a:t>
                      </a:r>
                      <a:r>
                        <a:rPr kumimoji="1" lang="en-US" altLang="ja-JP" sz="800" dirty="0" smtClean="0"/>
                        <a:t>3</a:t>
                      </a:r>
                      <a:r>
                        <a:rPr kumimoji="1" lang="ja-JP" altLang="en-US" sz="800" dirty="0" smtClean="0"/>
                        <a:t>～５歳）</a:t>
                      </a:r>
                      <a:endParaRPr kumimoji="1" lang="ja-JP" altLang="en-US" sz="800" dirty="0"/>
                    </a:p>
                  </a:txBody>
                  <a:tcPr/>
                </a:tc>
                <a:extLst>
                  <a:ext uri="{0D108BD9-81ED-4DB2-BD59-A6C34878D82A}">
                    <a16:rowId xmlns:a16="http://schemas.microsoft.com/office/drawing/2014/main" val="1288886127"/>
                  </a:ext>
                </a:extLst>
              </a:tr>
              <a:tr h="218745">
                <a:tc rowSpan="4">
                  <a:txBody>
                    <a:bodyPr/>
                    <a:lstStyle/>
                    <a:p>
                      <a:pPr algn="ctr"/>
                      <a:r>
                        <a:rPr kumimoji="1" lang="ja-JP" altLang="en-US" sz="900" dirty="0" smtClean="0"/>
                        <a:t>易消化食</a:t>
                      </a:r>
                      <a:endParaRPr kumimoji="1" lang="ja-JP" altLang="en-US" sz="900" dirty="0"/>
                    </a:p>
                  </a:txBody>
                  <a:tcPr vert="eaVert" anchor="ctr"/>
                </a:tc>
                <a:tc>
                  <a:txBody>
                    <a:bodyPr/>
                    <a:lstStyle/>
                    <a:p>
                      <a:pPr algn="l"/>
                      <a:r>
                        <a:rPr kumimoji="1" lang="ja-JP" altLang="en-US" sz="800" dirty="0" smtClean="0"/>
                        <a:t>軟食１</a:t>
                      </a:r>
                      <a:endParaRPr kumimoji="1" lang="ja-JP" altLang="en-US" sz="800" dirty="0"/>
                    </a:p>
                  </a:txBody>
                  <a:tcPr/>
                </a:tc>
                <a:tc>
                  <a:txBody>
                    <a:bodyPr/>
                    <a:lstStyle/>
                    <a:p>
                      <a:pPr algn="ctr"/>
                      <a:r>
                        <a:rPr kumimoji="1" lang="en-US" altLang="ja-JP" sz="800" dirty="0" smtClean="0"/>
                        <a:t>1700</a:t>
                      </a:r>
                      <a:endParaRPr kumimoji="1" lang="ja-JP" altLang="en-US" sz="800" dirty="0"/>
                    </a:p>
                  </a:txBody>
                  <a:tcPr/>
                </a:tc>
                <a:tc>
                  <a:txBody>
                    <a:bodyPr/>
                    <a:lstStyle/>
                    <a:p>
                      <a:pPr algn="ctr"/>
                      <a:r>
                        <a:rPr kumimoji="1" lang="en-US" altLang="ja-JP" sz="800" dirty="0" smtClean="0"/>
                        <a:t>65</a:t>
                      </a:r>
                      <a:endParaRPr kumimoji="1" lang="ja-JP" altLang="en-US" sz="800" dirty="0"/>
                    </a:p>
                  </a:txBody>
                  <a:tcPr/>
                </a:tc>
                <a:tc>
                  <a:txBody>
                    <a:bodyPr/>
                    <a:lstStyle/>
                    <a:p>
                      <a:pPr algn="ctr"/>
                      <a:r>
                        <a:rPr kumimoji="1" lang="en-US" altLang="ja-JP" sz="800" dirty="0" smtClean="0"/>
                        <a:t>40</a:t>
                      </a:r>
                      <a:endParaRPr kumimoji="1" lang="ja-JP" altLang="en-US" sz="800" dirty="0"/>
                    </a:p>
                  </a:txBody>
                  <a:tcPr/>
                </a:tc>
                <a:tc>
                  <a:txBody>
                    <a:bodyPr/>
                    <a:lstStyle/>
                    <a:p>
                      <a:pPr algn="ctr"/>
                      <a:r>
                        <a:rPr kumimoji="1" lang="en-US" altLang="ja-JP" sz="800" dirty="0" smtClean="0"/>
                        <a:t>270</a:t>
                      </a:r>
                      <a:endParaRPr kumimoji="1" lang="ja-JP" altLang="en-US" sz="800" dirty="0"/>
                    </a:p>
                  </a:txBody>
                  <a:tcPr/>
                </a:tc>
                <a:tc>
                  <a:txBody>
                    <a:bodyPr/>
                    <a:lstStyle/>
                    <a:p>
                      <a:pPr algn="ctr"/>
                      <a:r>
                        <a:rPr kumimoji="1" lang="en-US" altLang="ja-JP" sz="800" dirty="0" smtClean="0"/>
                        <a:t>7.5</a:t>
                      </a:r>
                      <a:r>
                        <a:rPr kumimoji="1" lang="ja-JP" altLang="en-US" sz="800" dirty="0" smtClean="0"/>
                        <a:t>未満</a:t>
                      </a:r>
                      <a:endParaRPr kumimoji="1" lang="ja-JP" altLang="en-US" sz="800" dirty="0"/>
                    </a:p>
                  </a:txBody>
                  <a:tcPr/>
                </a:tc>
                <a:tc>
                  <a:txBody>
                    <a:bodyPr/>
                    <a:lstStyle/>
                    <a:p>
                      <a:r>
                        <a:rPr kumimoji="1" lang="ja-JP" altLang="en-US" sz="800" dirty="0" smtClean="0"/>
                        <a:t>副食は消化しやすい形態</a:t>
                      </a:r>
                      <a:endParaRPr kumimoji="1" lang="ja-JP" altLang="en-US" sz="800" dirty="0"/>
                    </a:p>
                  </a:txBody>
                  <a:tcPr/>
                </a:tc>
                <a:extLst>
                  <a:ext uri="{0D108BD9-81ED-4DB2-BD59-A6C34878D82A}">
                    <a16:rowId xmlns:a16="http://schemas.microsoft.com/office/drawing/2014/main" val="3673127466"/>
                  </a:ext>
                </a:extLst>
              </a:tr>
              <a:tr h="218745">
                <a:tc vMerge="1">
                  <a:txBody>
                    <a:bodyPr/>
                    <a:lstStyle/>
                    <a:p>
                      <a:endParaRPr kumimoji="1" lang="ja-JP" altLang="en-US" sz="900" dirty="0"/>
                    </a:p>
                  </a:txBody>
                  <a:tcPr/>
                </a:tc>
                <a:tc>
                  <a:txBody>
                    <a:bodyPr/>
                    <a:lstStyle/>
                    <a:p>
                      <a:pPr algn="l"/>
                      <a:r>
                        <a:rPr kumimoji="1" lang="ja-JP" altLang="en-US" sz="800" dirty="0" smtClean="0"/>
                        <a:t>軟食２</a:t>
                      </a:r>
                      <a:endParaRPr kumimoji="1" lang="ja-JP" altLang="en-US" sz="800" dirty="0"/>
                    </a:p>
                  </a:txBody>
                  <a:tcPr/>
                </a:tc>
                <a:tc>
                  <a:txBody>
                    <a:bodyPr/>
                    <a:lstStyle/>
                    <a:p>
                      <a:pPr algn="ctr"/>
                      <a:r>
                        <a:rPr kumimoji="1" lang="en-US" altLang="ja-JP" sz="800" dirty="0" smtClean="0"/>
                        <a:t>1800</a:t>
                      </a:r>
                      <a:endParaRPr kumimoji="1" lang="ja-JP" altLang="en-US" sz="800" dirty="0"/>
                    </a:p>
                  </a:txBody>
                  <a:tcPr/>
                </a:tc>
                <a:tc>
                  <a:txBody>
                    <a:bodyPr/>
                    <a:lstStyle/>
                    <a:p>
                      <a:pPr algn="ctr"/>
                      <a:r>
                        <a:rPr kumimoji="1" lang="en-US" altLang="ja-JP" sz="800" dirty="0" smtClean="0"/>
                        <a:t>70</a:t>
                      </a:r>
                      <a:endParaRPr kumimoji="1" lang="ja-JP" altLang="en-US" sz="800" dirty="0"/>
                    </a:p>
                  </a:txBody>
                  <a:tcPr/>
                </a:tc>
                <a:tc>
                  <a:txBody>
                    <a:bodyPr/>
                    <a:lstStyle/>
                    <a:p>
                      <a:pPr algn="ctr"/>
                      <a:r>
                        <a:rPr kumimoji="1" lang="en-US" altLang="ja-JP" sz="800" dirty="0" smtClean="0"/>
                        <a:t>45</a:t>
                      </a:r>
                      <a:endParaRPr kumimoji="1" lang="ja-JP" altLang="en-US" sz="800" dirty="0"/>
                    </a:p>
                  </a:txBody>
                  <a:tcPr/>
                </a:tc>
                <a:tc>
                  <a:txBody>
                    <a:bodyPr/>
                    <a:lstStyle/>
                    <a:p>
                      <a:pPr algn="ctr"/>
                      <a:r>
                        <a:rPr kumimoji="1" lang="en-US" altLang="ja-JP" sz="800" dirty="0" smtClean="0"/>
                        <a:t>280</a:t>
                      </a:r>
                      <a:endParaRPr kumimoji="1" lang="ja-JP" altLang="en-US" sz="800" dirty="0"/>
                    </a:p>
                  </a:txBody>
                  <a:tcPr/>
                </a:tc>
                <a:tc>
                  <a:txBody>
                    <a:bodyPr/>
                    <a:lstStyle/>
                    <a:p>
                      <a:pPr algn="ctr"/>
                      <a:r>
                        <a:rPr kumimoji="1" lang="en-US" altLang="ja-JP" sz="800" dirty="0" smtClean="0"/>
                        <a:t>7.5</a:t>
                      </a:r>
                      <a:r>
                        <a:rPr kumimoji="1" lang="ja-JP" altLang="en-US" sz="800" dirty="0" smtClean="0"/>
                        <a:t>未満</a:t>
                      </a:r>
                      <a:endParaRPr kumimoji="1" lang="ja-JP" altLang="en-US" sz="800" dirty="0"/>
                    </a:p>
                  </a:txBody>
                  <a:tcPr/>
                </a:tc>
                <a:tc rowSpan="3">
                  <a:txBody>
                    <a:bodyPr/>
                    <a:lstStyle/>
                    <a:p>
                      <a:pPr algn="l"/>
                      <a:r>
                        <a:rPr kumimoji="1" lang="ja-JP" altLang="en-US" sz="800" dirty="0" smtClean="0"/>
                        <a:t>侵襲の大きな消化管手術後、胃及び十二指腸潰瘍、侵襲の大きな消化管術後、外科術後全般、消化器疾患</a:t>
                      </a:r>
                      <a:endParaRPr kumimoji="1" lang="ja-JP" altLang="en-US" sz="800" dirty="0"/>
                    </a:p>
                  </a:txBody>
                  <a:tcPr anchor="ctr"/>
                </a:tc>
                <a:extLst>
                  <a:ext uri="{0D108BD9-81ED-4DB2-BD59-A6C34878D82A}">
                    <a16:rowId xmlns:a16="http://schemas.microsoft.com/office/drawing/2014/main" val="2860601287"/>
                  </a:ext>
                </a:extLst>
              </a:tr>
              <a:tr h="218745">
                <a:tc vMerge="1">
                  <a:txBody>
                    <a:bodyPr/>
                    <a:lstStyle/>
                    <a:p>
                      <a:endParaRPr kumimoji="1" lang="ja-JP" altLang="en-US" sz="900" dirty="0"/>
                    </a:p>
                  </a:txBody>
                  <a:tcPr/>
                </a:tc>
                <a:tc>
                  <a:txBody>
                    <a:bodyPr/>
                    <a:lstStyle/>
                    <a:p>
                      <a:pPr algn="l"/>
                      <a:r>
                        <a:rPr kumimoji="1" lang="ja-JP" altLang="en-US" sz="800" dirty="0" smtClean="0"/>
                        <a:t>五分粥</a:t>
                      </a:r>
                      <a:endParaRPr kumimoji="1" lang="ja-JP" altLang="en-US" sz="800" dirty="0"/>
                    </a:p>
                  </a:txBody>
                  <a:tcPr/>
                </a:tc>
                <a:tc>
                  <a:txBody>
                    <a:bodyPr/>
                    <a:lstStyle/>
                    <a:p>
                      <a:pPr algn="ctr"/>
                      <a:r>
                        <a:rPr kumimoji="1" lang="en-US" altLang="ja-JP" sz="800" dirty="0" smtClean="0"/>
                        <a:t>1300</a:t>
                      </a:r>
                      <a:endParaRPr kumimoji="1" lang="ja-JP" altLang="en-US" sz="800" dirty="0"/>
                    </a:p>
                  </a:txBody>
                  <a:tcPr/>
                </a:tc>
                <a:tc>
                  <a:txBody>
                    <a:bodyPr/>
                    <a:lstStyle/>
                    <a:p>
                      <a:pPr algn="ctr"/>
                      <a:r>
                        <a:rPr kumimoji="1" lang="en-US" altLang="ja-JP" sz="800" dirty="0" smtClean="0"/>
                        <a:t>65</a:t>
                      </a:r>
                      <a:endParaRPr kumimoji="1" lang="ja-JP" altLang="en-US" sz="800" dirty="0"/>
                    </a:p>
                  </a:txBody>
                  <a:tcPr/>
                </a:tc>
                <a:tc>
                  <a:txBody>
                    <a:bodyPr/>
                    <a:lstStyle/>
                    <a:p>
                      <a:pPr algn="ctr"/>
                      <a:r>
                        <a:rPr kumimoji="1" lang="en-US" altLang="ja-JP" sz="800" dirty="0" smtClean="0"/>
                        <a:t>40</a:t>
                      </a:r>
                      <a:endParaRPr kumimoji="1" lang="ja-JP" altLang="en-US" sz="800" dirty="0"/>
                    </a:p>
                  </a:txBody>
                  <a:tcPr/>
                </a:tc>
                <a:tc>
                  <a:txBody>
                    <a:bodyPr/>
                    <a:lstStyle/>
                    <a:p>
                      <a:pPr algn="ctr"/>
                      <a:r>
                        <a:rPr kumimoji="1" lang="en-US" altLang="ja-JP" sz="800" dirty="0" smtClean="0"/>
                        <a:t>160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endParaRPr kumimoji="1" lang="ja-JP" altLang="en-US" sz="900" dirty="0"/>
                    </a:p>
                  </a:txBody>
                  <a:tcPr/>
                </a:tc>
                <a:extLst>
                  <a:ext uri="{0D108BD9-81ED-4DB2-BD59-A6C34878D82A}">
                    <a16:rowId xmlns:a16="http://schemas.microsoft.com/office/drawing/2014/main" val="2857509857"/>
                  </a:ext>
                </a:extLst>
              </a:tr>
              <a:tr h="218745">
                <a:tc vMerge="1">
                  <a:txBody>
                    <a:bodyPr/>
                    <a:lstStyle/>
                    <a:p>
                      <a:endParaRPr lang="ja-JP" altLang="en-US" sz="900" dirty="0"/>
                    </a:p>
                  </a:txBody>
                  <a:tcPr/>
                </a:tc>
                <a:tc>
                  <a:txBody>
                    <a:bodyPr/>
                    <a:lstStyle/>
                    <a:p>
                      <a:r>
                        <a:rPr lang="ja-JP" altLang="en-US" sz="800" dirty="0" smtClean="0"/>
                        <a:t>三分粥</a:t>
                      </a:r>
                      <a:endParaRPr lang="ja-JP" altLang="en-US" sz="800" dirty="0"/>
                    </a:p>
                  </a:txBody>
                  <a:tcPr/>
                </a:tc>
                <a:tc>
                  <a:txBody>
                    <a:bodyPr/>
                    <a:lstStyle/>
                    <a:p>
                      <a:pPr algn="ctr"/>
                      <a:r>
                        <a:rPr kumimoji="1" lang="en-US" altLang="ja-JP" sz="800" dirty="0" smtClean="0"/>
                        <a:t>1200</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40</a:t>
                      </a:r>
                      <a:endParaRPr kumimoji="1" lang="ja-JP" altLang="en-US" sz="800" dirty="0"/>
                    </a:p>
                  </a:txBody>
                  <a:tcPr/>
                </a:tc>
                <a:tc>
                  <a:txBody>
                    <a:bodyPr/>
                    <a:lstStyle/>
                    <a:p>
                      <a:pPr algn="ctr"/>
                      <a:r>
                        <a:rPr kumimoji="1" lang="en-US" altLang="ja-JP" sz="800" dirty="0" smtClean="0"/>
                        <a:t>160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endParaRPr kumimoji="1" lang="ja-JP" altLang="en-US" sz="900" dirty="0"/>
                    </a:p>
                  </a:txBody>
                  <a:tcPr/>
                </a:tc>
                <a:extLst>
                  <a:ext uri="{0D108BD9-81ED-4DB2-BD59-A6C34878D82A}">
                    <a16:rowId xmlns:a16="http://schemas.microsoft.com/office/drawing/2014/main" val="1924728501"/>
                  </a:ext>
                </a:extLst>
              </a:tr>
              <a:tr h="213662">
                <a:tc rowSpan="6">
                  <a:txBody>
                    <a:bodyPr/>
                    <a:lstStyle/>
                    <a:p>
                      <a:pPr algn="ctr"/>
                      <a:r>
                        <a:rPr lang="ja-JP" altLang="en-US" sz="900" dirty="0" smtClean="0"/>
                        <a:t>嚥下調整食</a:t>
                      </a:r>
                      <a:endParaRPr lang="ja-JP" altLang="en-US" sz="900" dirty="0"/>
                    </a:p>
                  </a:txBody>
                  <a:tcPr vert="eaVert" anchor="ctr"/>
                </a:tc>
                <a:tc>
                  <a:txBody>
                    <a:bodyPr/>
                    <a:lstStyle/>
                    <a:p>
                      <a:r>
                        <a:rPr lang="ja-JP" altLang="en-US" sz="800" dirty="0" smtClean="0"/>
                        <a:t>嚥下食１</a:t>
                      </a:r>
                      <a:r>
                        <a:rPr lang="en-US" altLang="ja-JP" sz="800" dirty="0" smtClean="0"/>
                        <a:t>(1J)</a:t>
                      </a:r>
                      <a:endParaRPr lang="ja-JP" altLang="en-US" sz="800" dirty="0"/>
                    </a:p>
                  </a:txBody>
                  <a:tcPr/>
                </a:tc>
                <a:tc>
                  <a:txBody>
                    <a:bodyPr/>
                    <a:lstStyle/>
                    <a:p>
                      <a:pPr algn="ctr"/>
                      <a:r>
                        <a:rPr kumimoji="1" lang="en-US" altLang="ja-JP" sz="800" dirty="0" smtClean="0"/>
                        <a:t>500</a:t>
                      </a:r>
                      <a:endParaRPr kumimoji="1" lang="ja-JP" altLang="en-US" sz="800" dirty="0"/>
                    </a:p>
                  </a:txBody>
                  <a:tcPr/>
                </a:tc>
                <a:tc>
                  <a:txBody>
                    <a:bodyPr/>
                    <a:lstStyle/>
                    <a:p>
                      <a:pPr algn="ctr"/>
                      <a:r>
                        <a:rPr kumimoji="1" lang="en-US" altLang="ja-JP" sz="800" dirty="0" smtClean="0"/>
                        <a:t>10</a:t>
                      </a:r>
                      <a:endParaRPr kumimoji="1" lang="ja-JP" altLang="en-US" sz="800" dirty="0"/>
                    </a:p>
                  </a:txBody>
                  <a:tcPr/>
                </a:tc>
                <a:tc>
                  <a:txBody>
                    <a:bodyPr/>
                    <a:lstStyle/>
                    <a:p>
                      <a:pPr algn="ctr"/>
                      <a:r>
                        <a:rPr kumimoji="1" lang="en-US" altLang="ja-JP" sz="800" dirty="0" smtClean="0"/>
                        <a:t>1</a:t>
                      </a:r>
                      <a:endParaRPr kumimoji="1" lang="ja-JP" altLang="en-US" sz="800" dirty="0"/>
                    </a:p>
                  </a:txBody>
                  <a:tcPr/>
                </a:tc>
                <a:tc>
                  <a:txBody>
                    <a:bodyPr/>
                    <a:lstStyle/>
                    <a:p>
                      <a:pPr algn="ctr"/>
                      <a:r>
                        <a:rPr kumimoji="1" lang="en-US" altLang="ja-JP" sz="800" dirty="0" smtClean="0"/>
                        <a:t>120</a:t>
                      </a:r>
                      <a:endParaRPr kumimoji="1" lang="ja-JP" altLang="en-US" sz="800" dirty="0"/>
                    </a:p>
                  </a:txBody>
                  <a:tcPr/>
                </a:tc>
                <a:tc>
                  <a:txBody>
                    <a:bodyPr/>
                    <a:lstStyle/>
                    <a:p>
                      <a:pPr algn="ctr"/>
                      <a:r>
                        <a:rPr kumimoji="1" lang="en-US" altLang="ja-JP" sz="800" dirty="0" smtClean="0"/>
                        <a:t>1</a:t>
                      </a:r>
                      <a:endParaRPr kumimoji="1" lang="ja-JP" altLang="en-US" sz="800" dirty="0"/>
                    </a:p>
                  </a:txBody>
                  <a:tcPr/>
                </a:tc>
                <a:tc>
                  <a:txBody>
                    <a:bodyPr/>
                    <a:lstStyle/>
                    <a:p>
                      <a:pPr algn="l"/>
                      <a:r>
                        <a:rPr kumimoji="1" lang="ja-JP" altLang="en-US" sz="800" smtClean="0"/>
                        <a:t>主食（粥ミキサー）と</a:t>
                      </a:r>
                      <a:r>
                        <a:rPr kumimoji="1" lang="ja-JP" altLang="en-US" sz="800" dirty="0" smtClean="0"/>
                        <a:t>ゼリー</a:t>
                      </a:r>
                      <a:r>
                        <a:rPr kumimoji="1" lang="en-US" altLang="ja-JP" sz="800" dirty="0" smtClean="0"/>
                        <a:t>1</a:t>
                      </a:r>
                      <a:r>
                        <a:rPr kumimoji="1" lang="ja-JP" altLang="en-US" sz="800" dirty="0" smtClean="0"/>
                        <a:t>個</a:t>
                      </a:r>
                      <a:endParaRPr kumimoji="1" lang="ja-JP" altLang="en-US" sz="800" dirty="0"/>
                    </a:p>
                  </a:txBody>
                  <a:tcPr anchor="ctr"/>
                </a:tc>
                <a:extLst>
                  <a:ext uri="{0D108BD9-81ED-4DB2-BD59-A6C34878D82A}">
                    <a16:rowId xmlns:a16="http://schemas.microsoft.com/office/drawing/2014/main" val="3572683634"/>
                  </a:ext>
                </a:extLst>
              </a:tr>
              <a:tr h="218745">
                <a:tc vMerge="1">
                  <a:txBody>
                    <a:bodyPr/>
                    <a:lstStyle/>
                    <a:p>
                      <a:endParaRPr lang="ja-JP" altLang="en-US" sz="900" dirty="0"/>
                    </a:p>
                  </a:txBody>
                  <a:tcPr/>
                </a:tc>
                <a:tc>
                  <a:txBody>
                    <a:bodyPr/>
                    <a:lstStyle/>
                    <a:p>
                      <a:r>
                        <a:rPr lang="ja-JP" altLang="en-US" sz="800" dirty="0" smtClean="0"/>
                        <a:t>嚥下食２</a:t>
                      </a:r>
                      <a:r>
                        <a:rPr lang="en-US" altLang="ja-JP" sz="800" dirty="0" smtClean="0"/>
                        <a:t>(2-1)</a:t>
                      </a:r>
                      <a:endParaRPr lang="ja-JP" altLang="en-US" sz="800" dirty="0"/>
                    </a:p>
                  </a:txBody>
                  <a:tcPr/>
                </a:tc>
                <a:tc>
                  <a:txBody>
                    <a:bodyPr/>
                    <a:lstStyle/>
                    <a:p>
                      <a:pPr algn="ctr"/>
                      <a:r>
                        <a:rPr kumimoji="1" lang="en-US" altLang="ja-JP" sz="800" dirty="0" smtClean="0"/>
                        <a:t>1000</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30</a:t>
                      </a:r>
                      <a:endParaRPr kumimoji="1" lang="ja-JP" altLang="en-US" sz="800" dirty="0"/>
                    </a:p>
                  </a:txBody>
                  <a:tcPr/>
                </a:tc>
                <a:tc>
                  <a:txBody>
                    <a:bodyPr/>
                    <a:lstStyle/>
                    <a:p>
                      <a:pPr algn="ctr"/>
                      <a:r>
                        <a:rPr kumimoji="1" lang="en-US" altLang="ja-JP" sz="800" dirty="0" smtClean="0"/>
                        <a:t>130</a:t>
                      </a:r>
                      <a:endParaRPr kumimoji="1" lang="ja-JP" altLang="en-US" sz="800" dirty="0"/>
                    </a:p>
                  </a:txBody>
                  <a:tcPr/>
                </a:tc>
                <a:tc>
                  <a:txBody>
                    <a:bodyPr/>
                    <a:lstStyle/>
                    <a:p>
                      <a:pPr algn="ctr"/>
                      <a:r>
                        <a:rPr kumimoji="1" lang="en-US" altLang="ja-JP" sz="800" dirty="0" smtClean="0"/>
                        <a:t>5</a:t>
                      </a:r>
                      <a:endParaRPr kumimoji="1" lang="ja-JP" altLang="en-US" sz="800" dirty="0"/>
                    </a:p>
                  </a:txBody>
                  <a:tcPr/>
                </a:tc>
                <a:tc>
                  <a:txBody>
                    <a:bodyPr/>
                    <a:lstStyle/>
                    <a:p>
                      <a:pPr algn="l"/>
                      <a:r>
                        <a:rPr kumimoji="1" lang="ja-JP" altLang="en-US" sz="800" dirty="0" smtClean="0"/>
                        <a:t>ペースト食（主食＋</a:t>
                      </a:r>
                      <a:r>
                        <a:rPr kumimoji="1" lang="en-US" altLang="ja-JP" sz="800" dirty="0" smtClean="0"/>
                        <a:t>2</a:t>
                      </a:r>
                      <a:r>
                        <a:rPr kumimoji="1" lang="ja-JP" altLang="en-US" sz="800" dirty="0" smtClean="0"/>
                        <a:t>～</a:t>
                      </a:r>
                      <a:r>
                        <a:rPr kumimoji="1" lang="en-US" altLang="ja-JP" sz="800" dirty="0" smtClean="0"/>
                        <a:t>3</a:t>
                      </a:r>
                      <a:r>
                        <a:rPr kumimoji="1" lang="ja-JP" altLang="en-US" sz="800" dirty="0" smtClean="0"/>
                        <a:t>品のｾﾞﾘｰやｽｰﾌﾟ等）</a:t>
                      </a:r>
                      <a:endParaRPr kumimoji="1" lang="ja-JP" altLang="en-US" sz="800" dirty="0"/>
                    </a:p>
                  </a:txBody>
                  <a:tcPr anchor="ctr"/>
                </a:tc>
                <a:extLst>
                  <a:ext uri="{0D108BD9-81ED-4DB2-BD59-A6C34878D82A}">
                    <a16:rowId xmlns:a16="http://schemas.microsoft.com/office/drawing/2014/main" val="3037510124"/>
                  </a:ext>
                </a:extLst>
              </a:tr>
              <a:tr h="218745">
                <a:tc vMerge="1">
                  <a:txBody>
                    <a:bodyPr/>
                    <a:lstStyle/>
                    <a:p>
                      <a:endParaRPr lang="ja-JP" altLang="en-US" sz="900" dirty="0"/>
                    </a:p>
                  </a:txBody>
                  <a:tcPr/>
                </a:tc>
                <a:tc>
                  <a:txBody>
                    <a:bodyPr/>
                    <a:lstStyle/>
                    <a:p>
                      <a:r>
                        <a:rPr lang="ja-JP" altLang="en-US" sz="800" dirty="0" smtClean="0"/>
                        <a:t>嚥下食３</a:t>
                      </a:r>
                      <a:r>
                        <a:rPr lang="en-US" altLang="ja-JP" sz="800" dirty="0" smtClean="0"/>
                        <a:t>(3)</a:t>
                      </a:r>
                      <a:endParaRPr lang="ja-JP" altLang="en-US" sz="800" dirty="0"/>
                    </a:p>
                  </a:txBody>
                  <a:tcPr/>
                </a:tc>
                <a:tc>
                  <a:txBody>
                    <a:bodyPr/>
                    <a:lstStyle/>
                    <a:p>
                      <a:pPr algn="ctr"/>
                      <a:r>
                        <a:rPr kumimoji="1" lang="en-US" altLang="ja-JP" sz="800" dirty="0" smtClean="0"/>
                        <a:t>1200</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40</a:t>
                      </a:r>
                      <a:endParaRPr kumimoji="1" lang="ja-JP" altLang="en-US" sz="800" dirty="0"/>
                    </a:p>
                  </a:txBody>
                  <a:tcPr/>
                </a:tc>
                <a:tc>
                  <a:txBody>
                    <a:bodyPr/>
                    <a:lstStyle/>
                    <a:p>
                      <a:pPr algn="ctr"/>
                      <a:r>
                        <a:rPr kumimoji="1" lang="en-US" altLang="ja-JP" sz="800" dirty="0" smtClean="0"/>
                        <a:t>170</a:t>
                      </a:r>
                      <a:endParaRPr kumimoji="1" lang="ja-JP" altLang="en-US" sz="800" dirty="0"/>
                    </a:p>
                  </a:txBody>
                  <a:tcPr/>
                </a:tc>
                <a:tc>
                  <a:txBody>
                    <a:bodyPr/>
                    <a:lstStyle/>
                    <a:p>
                      <a:pPr algn="ctr"/>
                      <a:r>
                        <a:rPr kumimoji="1" lang="en-US" altLang="ja-JP" sz="800" dirty="0" smtClean="0"/>
                        <a:t>6</a:t>
                      </a:r>
                      <a:endParaRPr kumimoji="1" lang="ja-JP" altLang="en-US" sz="800" dirty="0"/>
                    </a:p>
                  </a:txBody>
                  <a:tcPr/>
                </a:tc>
                <a:tc>
                  <a:txBody>
                    <a:bodyPr/>
                    <a:lstStyle/>
                    <a:p>
                      <a:pPr algn="l"/>
                      <a:r>
                        <a:rPr kumimoji="1" lang="ja-JP" altLang="en-US" sz="800" dirty="0" smtClean="0"/>
                        <a:t>ブレンダー食（形があり舌でつぶせる形態）</a:t>
                      </a:r>
                      <a:endParaRPr kumimoji="1" lang="ja-JP" altLang="en-US" sz="800" dirty="0"/>
                    </a:p>
                  </a:txBody>
                  <a:tcPr anchor="ctr"/>
                </a:tc>
                <a:extLst>
                  <a:ext uri="{0D108BD9-81ED-4DB2-BD59-A6C34878D82A}">
                    <a16:rowId xmlns:a16="http://schemas.microsoft.com/office/drawing/2014/main" val="1676325645"/>
                  </a:ext>
                </a:extLst>
              </a:tr>
              <a:tr h="218745">
                <a:tc vMerge="1">
                  <a:txBody>
                    <a:bodyPr/>
                    <a:lstStyle/>
                    <a:p>
                      <a:endParaRPr lang="ja-JP" altLang="en-US" sz="900" dirty="0"/>
                    </a:p>
                  </a:txBody>
                  <a:tcPr/>
                </a:tc>
                <a:tc>
                  <a:txBody>
                    <a:bodyPr/>
                    <a:lstStyle/>
                    <a:p>
                      <a:r>
                        <a:rPr lang="ja-JP" altLang="en-US" sz="800" dirty="0" smtClean="0"/>
                        <a:t>嚥下食４</a:t>
                      </a:r>
                      <a:r>
                        <a:rPr lang="en-US" altLang="ja-JP" sz="800" dirty="0" smtClean="0"/>
                        <a:t>(4)</a:t>
                      </a:r>
                      <a:endParaRPr lang="ja-JP" altLang="en-US" sz="800" dirty="0"/>
                    </a:p>
                  </a:txBody>
                  <a:tcPr/>
                </a:tc>
                <a:tc>
                  <a:txBody>
                    <a:bodyPr/>
                    <a:lstStyle/>
                    <a:p>
                      <a:pPr algn="ctr"/>
                      <a:r>
                        <a:rPr kumimoji="1" lang="en-US" altLang="ja-JP" sz="800" dirty="0" smtClean="0"/>
                        <a:t>1400</a:t>
                      </a:r>
                      <a:endParaRPr kumimoji="1" lang="ja-JP" altLang="en-US" sz="800" dirty="0"/>
                    </a:p>
                  </a:txBody>
                  <a:tcPr/>
                </a:tc>
                <a:tc>
                  <a:txBody>
                    <a:bodyPr/>
                    <a:lstStyle/>
                    <a:p>
                      <a:pPr algn="ctr"/>
                      <a:r>
                        <a:rPr kumimoji="1" lang="en-US" altLang="ja-JP" sz="800" dirty="0" smtClean="0"/>
                        <a:t>60</a:t>
                      </a:r>
                      <a:endParaRPr kumimoji="1" lang="ja-JP" altLang="en-US" sz="800" dirty="0"/>
                    </a:p>
                  </a:txBody>
                  <a:tcPr/>
                </a:tc>
                <a:tc>
                  <a:txBody>
                    <a:bodyPr/>
                    <a:lstStyle/>
                    <a:p>
                      <a:pPr algn="ctr"/>
                      <a:r>
                        <a:rPr kumimoji="1" lang="en-US" altLang="ja-JP" sz="800" dirty="0" smtClean="0"/>
                        <a:t>40</a:t>
                      </a:r>
                      <a:r>
                        <a:rPr kumimoji="1" lang="ja-JP" altLang="en-US" sz="800" dirty="0" smtClean="0"/>
                        <a:t>　</a:t>
                      </a:r>
                      <a:endParaRPr kumimoji="1" lang="ja-JP" altLang="en-US" sz="800" dirty="0"/>
                    </a:p>
                  </a:txBody>
                  <a:tcPr/>
                </a:tc>
                <a:tc>
                  <a:txBody>
                    <a:bodyPr/>
                    <a:lstStyle/>
                    <a:p>
                      <a:pPr algn="ctr"/>
                      <a:r>
                        <a:rPr kumimoji="1" lang="en-US" altLang="ja-JP" sz="800" dirty="0" smtClean="0"/>
                        <a:t>200</a:t>
                      </a:r>
                      <a:endParaRPr kumimoji="1" lang="ja-JP" altLang="en-US" sz="800" dirty="0"/>
                    </a:p>
                  </a:txBody>
                  <a:tcPr/>
                </a:tc>
                <a:tc>
                  <a:txBody>
                    <a:bodyPr/>
                    <a:lstStyle/>
                    <a:p>
                      <a:pPr algn="ctr"/>
                      <a:r>
                        <a:rPr kumimoji="1" lang="en-US" altLang="ja-JP" sz="800" dirty="0" smtClean="0"/>
                        <a:t>7.5</a:t>
                      </a:r>
                      <a:r>
                        <a:rPr kumimoji="1" lang="ja-JP" altLang="en-US" sz="800" dirty="0" smtClean="0"/>
                        <a:t>未満</a:t>
                      </a:r>
                      <a:endParaRPr kumimoji="1" lang="ja-JP" altLang="en-US" sz="800" dirty="0"/>
                    </a:p>
                  </a:txBody>
                  <a:tcPr/>
                </a:tc>
                <a:tc>
                  <a:txBody>
                    <a:bodyPr/>
                    <a:lstStyle/>
                    <a:p>
                      <a:pPr algn="l"/>
                      <a:r>
                        <a:rPr kumimoji="1" lang="ja-JP" altLang="en-US" sz="800" dirty="0" smtClean="0"/>
                        <a:t>スライスカット食</a:t>
                      </a:r>
                      <a:endParaRPr kumimoji="1" lang="ja-JP" altLang="en-US" sz="800" dirty="0"/>
                    </a:p>
                  </a:txBody>
                  <a:tcPr anchor="ctr"/>
                </a:tc>
                <a:extLst>
                  <a:ext uri="{0D108BD9-81ED-4DB2-BD59-A6C34878D82A}">
                    <a16:rowId xmlns:a16="http://schemas.microsoft.com/office/drawing/2014/main" val="3489908361"/>
                  </a:ext>
                </a:extLst>
              </a:tr>
              <a:tr h="218745">
                <a:tc vMerge="1">
                  <a:txBody>
                    <a:bodyPr/>
                    <a:lstStyle/>
                    <a:p>
                      <a:endParaRPr lang="ja-JP" altLang="en-US" sz="900" dirty="0"/>
                    </a:p>
                  </a:txBody>
                  <a:tcPr/>
                </a:tc>
                <a:tc>
                  <a:txBody>
                    <a:bodyPr/>
                    <a:lstStyle/>
                    <a:p>
                      <a:r>
                        <a:rPr lang="ja-JP" altLang="en-US" sz="800" dirty="0" smtClean="0"/>
                        <a:t>嚥下４塩分調整食</a:t>
                      </a:r>
                      <a:r>
                        <a:rPr lang="en-US" altLang="ja-JP" sz="800" dirty="0" smtClean="0"/>
                        <a:t>(4)</a:t>
                      </a:r>
                      <a:endParaRPr lang="ja-JP" altLang="en-US" sz="800" dirty="0"/>
                    </a:p>
                  </a:txBody>
                  <a:tcPr/>
                </a:tc>
                <a:tc>
                  <a:txBody>
                    <a:bodyPr/>
                    <a:lstStyle/>
                    <a:p>
                      <a:pPr algn="ctr"/>
                      <a:r>
                        <a:rPr kumimoji="1" lang="en-US" altLang="ja-JP" sz="800" dirty="0" smtClean="0"/>
                        <a:t>1400</a:t>
                      </a:r>
                      <a:endParaRPr kumimoji="1" lang="ja-JP" altLang="en-US" sz="800" dirty="0"/>
                    </a:p>
                  </a:txBody>
                  <a:tcPr/>
                </a:tc>
                <a:tc>
                  <a:txBody>
                    <a:bodyPr/>
                    <a:lstStyle/>
                    <a:p>
                      <a:pPr algn="ctr"/>
                      <a:r>
                        <a:rPr kumimoji="1" lang="en-US" altLang="ja-JP" sz="800" dirty="0" smtClean="0"/>
                        <a:t>60</a:t>
                      </a:r>
                      <a:endParaRPr kumimoji="1" lang="ja-JP" altLang="en-US" sz="800" dirty="0"/>
                    </a:p>
                  </a:txBody>
                  <a:tcPr/>
                </a:tc>
                <a:tc>
                  <a:txBody>
                    <a:bodyPr/>
                    <a:lstStyle/>
                    <a:p>
                      <a:pPr algn="ctr"/>
                      <a:r>
                        <a:rPr kumimoji="1" lang="en-US" altLang="ja-JP" sz="800" dirty="0" smtClean="0"/>
                        <a:t>40</a:t>
                      </a:r>
                      <a:endParaRPr kumimoji="1" lang="ja-JP" altLang="en-US" sz="800" dirty="0"/>
                    </a:p>
                  </a:txBody>
                  <a:tcPr/>
                </a:tc>
                <a:tc>
                  <a:txBody>
                    <a:bodyPr/>
                    <a:lstStyle/>
                    <a:p>
                      <a:pPr algn="ctr"/>
                      <a:r>
                        <a:rPr kumimoji="1" lang="en-US" altLang="ja-JP" sz="800" dirty="0" smtClean="0"/>
                        <a:t>200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a:txBody>
                    <a:bodyPr/>
                    <a:lstStyle/>
                    <a:p>
                      <a:pPr algn="l"/>
                      <a:r>
                        <a:rPr kumimoji="1" lang="ja-JP" altLang="en-US" sz="800" dirty="0" smtClean="0"/>
                        <a:t>スライスカット食（ｴﾈﾙｷﾞｰｺﾝﾄﾛｰﾙ食に準じる）</a:t>
                      </a:r>
                      <a:endParaRPr kumimoji="1" lang="ja-JP" altLang="en-US" sz="800" dirty="0"/>
                    </a:p>
                  </a:txBody>
                  <a:tcPr anchor="ctr"/>
                </a:tc>
                <a:extLst>
                  <a:ext uri="{0D108BD9-81ED-4DB2-BD59-A6C34878D82A}">
                    <a16:rowId xmlns:a16="http://schemas.microsoft.com/office/drawing/2014/main" val="1171275507"/>
                  </a:ext>
                </a:extLst>
              </a:tr>
              <a:tr h="213662">
                <a:tc vMerge="1">
                  <a:txBody>
                    <a:bodyPr/>
                    <a:lstStyle/>
                    <a:p>
                      <a:endParaRPr lang="ja-JP" altLang="en-US" sz="900" dirty="0"/>
                    </a:p>
                  </a:txBody>
                  <a:tcPr/>
                </a:tc>
                <a:tc gridSpan="7">
                  <a:txBody>
                    <a:bodyPr/>
                    <a:lstStyle/>
                    <a:p>
                      <a:r>
                        <a:rPr lang="en-US" altLang="ja-JP" sz="800" dirty="0" smtClean="0"/>
                        <a:t>※</a:t>
                      </a:r>
                      <a:r>
                        <a:rPr lang="ja-JP" altLang="en-US" sz="800" dirty="0" smtClean="0"/>
                        <a:t>上記（　）は、日本摂食嚥下リハビリテーション学会分類コードを表記</a:t>
                      </a:r>
                      <a:endParaRPr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l"/>
                      <a:endParaRPr kumimoji="1" lang="ja-JP" altLang="en-US" sz="800" dirty="0"/>
                    </a:p>
                  </a:txBody>
                  <a:tcPr anchor="ctr"/>
                </a:tc>
                <a:extLst>
                  <a:ext uri="{0D108BD9-81ED-4DB2-BD59-A6C34878D82A}">
                    <a16:rowId xmlns:a16="http://schemas.microsoft.com/office/drawing/2014/main" val="1750822444"/>
                  </a:ext>
                </a:extLst>
              </a:tr>
              <a:tr h="218745">
                <a:tc rowSpan="16">
                  <a:txBody>
                    <a:bodyPr/>
                    <a:lstStyle/>
                    <a:p>
                      <a:pPr algn="ctr"/>
                      <a:r>
                        <a:rPr lang="ja-JP" altLang="en-US" sz="900" dirty="0" smtClean="0"/>
                        <a:t>各コントロール食</a:t>
                      </a:r>
                      <a:endParaRPr lang="ja-JP" altLang="en-US" sz="900" dirty="0"/>
                    </a:p>
                  </a:txBody>
                  <a:tcPr vert="eaVert" anchor="ctr"/>
                </a:tc>
                <a:tc>
                  <a:txBody>
                    <a:bodyPr/>
                    <a:lstStyle/>
                    <a:p>
                      <a:r>
                        <a:rPr lang="ja-JP" altLang="en-US" sz="800" dirty="0" smtClean="0"/>
                        <a:t>ｴﾈﾙｷﾞｰｺﾝﾄﾛｰﾙ食</a:t>
                      </a:r>
                      <a:r>
                        <a:rPr lang="en-US" altLang="ja-JP" sz="800" dirty="0" smtClean="0"/>
                        <a:t>1</a:t>
                      </a:r>
                      <a:endParaRPr lang="ja-JP" altLang="en-US" sz="800" dirty="0"/>
                    </a:p>
                  </a:txBody>
                  <a:tcPr/>
                </a:tc>
                <a:tc>
                  <a:txBody>
                    <a:bodyPr/>
                    <a:lstStyle/>
                    <a:p>
                      <a:pPr algn="ctr"/>
                      <a:r>
                        <a:rPr kumimoji="1" lang="en-US" altLang="ja-JP" sz="800" dirty="0" smtClean="0"/>
                        <a:t>1200</a:t>
                      </a:r>
                      <a:endParaRPr kumimoji="1" lang="ja-JP" altLang="en-US" sz="800" dirty="0"/>
                    </a:p>
                  </a:txBody>
                  <a:tcPr/>
                </a:tc>
                <a:tc>
                  <a:txBody>
                    <a:bodyPr/>
                    <a:lstStyle/>
                    <a:p>
                      <a:pPr algn="ctr"/>
                      <a:r>
                        <a:rPr kumimoji="1" lang="en-US" altLang="ja-JP" sz="800" dirty="0" smtClean="0"/>
                        <a:t>55</a:t>
                      </a:r>
                      <a:endParaRPr kumimoji="1" lang="ja-JP" altLang="en-US" sz="800" dirty="0"/>
                    </a:p>
                  </a:txBody>
                  <a:tcPr/>
                </a:tc>
                <a:tc>
                  <a:txBody>
                    <a:bodyPr/>
                    <a:lstStyle/>
                    <a:p>
                      <a:pPr algn="ctr"/>
                      <a:r>
                        <a:rPr kumimoji="1" lang="en-US" altLang="ja-JP" sz="800" dirty="0" smtClean="0"/>
                        <a:t>35</a:t>
                      </a:r>
                      <a:endParaRPr kumimoji="1" lang="ja-JP" altLang="en-US" sz="800" dirty="0"/>
                    </a:p>
                  </a:txBody>
                  <a:tcPr/>
                </a:tc>
                <a:tc>
                  <a:txBody>
                    <a:bodyPr/>
                    <a:lstStyle/>
                    <a:p>
                      <a:pPr algn="ctr"/>
                      <a:r>
                        <a:rPr kumimoji="1" lang="en-US" altLang="ja-JP" sz="800" dirty="0" smtClean="0"/>
                        <a:t>160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rowSpan="5">
                  <a:txBody>
                    <a:bodyPr/>
                    <a:lstStyle/>
                    <a:p>
                      <a:pPr algn="l"/>
                      <a:r>
                        <a:rPr kumimoji="1" lang="ja-JP" altLang="en-US" sz="800" dirty="0" smtClean="0"/>
                        <a:t>糖尿病、高度肥満症、脂質異常症、心臓病、　腎臓病、高血圧症、妊娠高血圧症候群など</a:t>
                      </a:r>
                      <a:endParaRPr kumimoji="1" lang="ja-JP" altLang="en-US" sz="800" dirty="0"/>
                    </a:p>
                  </a:txBody>
                  <a:tcPr anchor="ctr"/>
                </a:tc>
                <a:extLst>
                  <a:ext uri="{0D108BD9-81ED-4DB2-BD59-A6C34878D82A}">
                    <a16:rowId xmlns:a16="http://schemas.microsoft.com/office/drawing/2014/main" val="3635484141"/>
                  </a:ext>
                </a:extLst>
              </a:tr>
              <a:tr h="218745">
                <a:tc vMerge="1">
                  <a:txBody>
                    <a:bodyPr/>
                    <a:lstStyle/>
                    <a:p>
                      <a:endParaRPr lang="ja-JP" altLang="en-US" sz="900" dirty="0"/>
                    </a:p>
                  </a:txBody>
                  <a:tcPr/>
                </a:tc>
                <a:tc>
                  <a:txBody>
                    <a:bodyPr/>
                    <a:lstStyle/>
                    <a:p>
                      <a:r>
                        <a:rPr lang="ja-JP" altLang="en-US" sz="800" dirty="0" smtClean="0"/>
                        <a:t>ｴﾈﾙｷﾞｰｺﾝﾄﾛｰﾙ食</a:t>
                      </a:r>
                      <a:r>
                        <a:rPr lang="en-US" altLang="ja-JP" sz="800" dirty="0" smtClean="0"/>
                        <a:t>2</a:t>
                      </a:r>
                      <a:endParaRPr lang="ja-JP" altLang="en-US" sz="800" dirty="0"/>
                    </a:p>
                  </a:txBody>
                  <a:tcPr/>
                </a:tc>
                <a:tc>
                  <a:txBody>
                    <a:bodyPr/>
                    <a:lstStyle/>
                    <a:p>
                      <a:pPr algn="ctr"/>
                      <a:r>
                        <a:rPr kumimoji="1" lang="en-US" altLang="ja-JP" sz="800" dirty="0" smtClean="0"/>
                        <a:t>1400</a:t>
                      </a:r>
                      <a:endParaRPr kumimoji="1" lang="ja-JP" altLang="en-US" sz="800" dirty="0"/>
                    </a:p>
                  </a:txBody>
                  <a:tcPr/>
                </a:tc>
                <a:tc>
                  <a:txBody>
                    <a:bodyPr/>
                    <a:lstStyle/>
                    <a:p>
                      <a:pPr algn="ctr"/>
                      <a:r>
                        <a:rPr kumimoji="1" lang="en-US" altLang="ja-JP" sz="800" dirty="0" smtClean="0"/>
                        <a:t>60</a:t>
                      </a:r>
                      <a:endParaRPr kumimoji="1" lang="ja-JP" altLang="en-US" sz="800" dirty="0"/>
                    </a:p>
                  </a:txBody>
                  <a:tcPr/>
                </a:tc>
                <a:tc>
                  <a:txBody>
                    <a:bodyPr/>
                    <a:lstStyle/>
                    <a:p>
                      <a:pPr algn="ctr"/>
                      <a:r>
                        <a:rPr kumimoji="1" lang="en-US" altLang="ja-JP" sz="800" dirty="0" smtClean="0"/>
                        <a:t>40</a:t>
                      </a:r>
                      <a:endParaRPr kumimoji="1" lang="ja-JP" altLang="en-US" sz="800" dirty="0"/>
                    </a:p>
                  </a:txBody>
                  <a:tcPr/>
                </a:tc>
                <a:tc>
                  <a:txBody>
                    <a:bodyPr/>
                    <a:lstStyle/>
                    <a:p>
                      <a:pPr algn="ctr"/>
                      <a:r>
                        <a:rPr kumimoji="1" lang="en-US" altLang="ja-JP" sz="800" dirty="0" smtClean="0"/>
                        <a:t>200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en-US" altLang="ja-JP" sz="800" dirty="0" smtClean="0"/>
                    </a:p>
                  </a:txBody>
                  <a:tcPr/>
                </a:tc>
                <a:tc vMerge="1">
                  <a:txBody>
                    <a:bodyPr/>
                    <a:lstStyle/>
                    <a:p>
                      <a:pPr algn="l"/>
                      <a:endParaRPr kumimoji="1" lang="ja-JP" altLang="en-US" sz="800" dirty="0"/>
                    </a:p>
                  </a:txBody>
                  <a:tcPr anchor="ctr"/>
                </a:tc>
                <a:extLst>
                  <a:ext uri="{0D108BD9-81ED-4DB2-BD59-A6C34878D82A}">
                    <a16:rowId xmlns:a16="http://schemas.microsoft.com/office/drawing/2014/main" val="3234340595"/>
                  </a:ext>
                </a:extLst>
              </a:tr>
              <a:tr h="218745">
                <a:tc vMerge="1">
                  <a:txBody>
                    <a:bodyPr/>
                    <a:lstStyle/>
                    <a:p>
                      <a:endParaRPr lang="ja-JP" altLang="en-US" sz="900" dirty="0"/>
                    </a:p>
                  </a:txBody>
                  <a:tcPr/>
                </a:tc>
                <a:tc>
                  <a:txBody>
                    <a:bodyPr/>
                    <a:lstStyle/>
                    <a:p>
                      <a:r>
                        <a:rPr lang="ja-JP" altLang="en-US" sz="800" dirty="0" smtClean="0"/>
                        <a:t>ｴﾈﾙｷﾞｰｺﾝﾄﾛｰﾙ食</a:t>
                      </a:r>
                      <a:r>
                        <a:rPr lang="en-US" altLang="ja-JP" sz="800" dirty="0" smtClean="0"/>
                        <a:t>3</a:t>
                      </a:r>
                      <a:endParaRPr lang="ja-JP" altLang="en-US" sz="800" dirty="0"/>
                    </a:p>
                  </a:txBody>
                  <a:tcPr/>
                </a:tc>
                <a:tc>
                  <a:txBody>
                    <a:bodyPr/>
                    <a:lstStyle/>
                    <a:p>
                      <a:pPr algn="ctr"/>
                      <a:r>
                        <a:rPr kumimoji="1" lang="en-US" altLang="ja-JP" sz="800" dirty="0" smtClean="0"/>
                        <a:t>1600</a:t>
                      </a:r>
                      <a:endParaRPr kumimoji="1" lang="ja-JP" altLang="en-US" sz="800" dirty="0"/>
                    </a:p>
                  </a:txBody>
                  <a:tcPr/>
                </a:tc>
                <a:tc>
                  <a:txBody>
                    <a:bodyPr/>
                    <a:lstStyle/>
                    <a:p>
                      <a:pPr algn="ctr"/>
                      <a:r>
                        <a:rPr kumimoji="1" lang="en-US" altLang="ja-JP" sz="800" dirty="0" smtClean="0"/>
                        <a:t>65</a:t>
                      </a:r>
                      <a:endParaRPr kumimoji="1" lang="ja-JP" altLang="en-US" sz="800" dirty="0"/>
                    </a:p>
                  </a:txBody>
                  <a:tcPr/>
                </a:tc>
                <a:tc>
                  <a:txBody>
                    <a:bodyPr/>
                    <a:lstStyle/>
                    <a:p>
                      <a:pPr algn="ctr"/>
                      <a:r>
                        <a:rPr kumimoji="1" lang="en-US" altLang="ja-JP" sz="800" dirty="0" smtClean="0"/>
                        <a:t>45</a:t>
                      </a:r>
                      <a:endParaRPr kumimoji="1" lang="ja-JP" altLang="en-US" sz="800" dirty="0"/>
                    </a:p>
                  </a:txBody>
                  <a:tcPr/>
                </a:tc>
                <a:tc>
                  <a:txBody>
                    <a:bodyPr/>
                    <a:lstStyle/>
                    <a:p>
                      <a:pPr algn="ctr"/>
                      <a:r>
                        <a:rPr kumimoji="1" lang="en-US" altLang="ja-JP" sz="800" dirty="0" smtClean="0"/>
                        <a:t>230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2512351779"/>
                  </a:ext>
                </a:extLst>
              </a:tr>
              <a:tr h="218745">
                <a:tc vMerge="1">
                  <a:txBody>
                    <a:bodyPr/>
                    <a:lstStyle/>
                    <a:p>
                      <a:endParaRPr lang="ja-JP" altLang="en-US" sz="900" dirty="0"/>
                    </a:p>
                  </a:txBody>
                  <a:tcPr/>
                </a:tc>
                <a:tc>
                  <a:txBody>
                    <a:bodyPr/>
                    <a:lstStyle/>
                    <a:p>
                      <a:r>
                        <a:rPr lang="ja-JP" altLang="en-US" sz="800" dirty="0" smtClean="0"/>
                        <a:t>ｴﾈﾙｷﾞｰｺﾝﾄﾛｰﾙ食</a:t>
                      </a:r>
                      <a:r>
                        <a:rPr lang="en-US" altLang="ja-JP" sz="800" dirty="0" smtClean="0"/>
                        <a:t>4</a:t>
                      </a:r>
                      <a:endParaRPr lang="ja-JP" altLang="en-US" sz="800" dirty="0"/>
                    </a:p>
                  </a:txBody>
                  <a:tcPr/>
                </a:tc>
                <a:tc>
                  <a:txBody>
                    <a:bodyPr/>
                    <a:lstStyle/>
                    <a:p>
                      <a:pPr algn="ctr"/>
                      <a:r>
                        <a:rPr kumimoji="1" lang="en-US" altLang="ja-JP" sz="800" dirty="0" smtClean="0"/>
                        <a:t>1800</a:t>
                      </a:r>
                      <a:endParaRPr kumimoji="1" lang="ja-JP" altLang="en-US" sz="800" dirty="0"/>
                    </a:p>
                  </a:txBody>
                  <a:tcPr/>
                </a:tc>
                <a:tc>
                  <a:txBody>
                    <a:bodyPr/>
                    <a:lstStyle/>
                    <a:p>
                      <a:pPr algn="ctr"/>
                      <a:r>
                        <a:rPr kumimoji="1" lang="en-US" altLang="ja-JP" sz="800" dirty="0" smtClean="0"/>
                        <a:t>80</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260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1878050780"/>
                  </a:ext>
                </a:extLst>
              </a:tr>
              <a:tr h="218745">
                <a:tc vMerge="1">
                  <a:txBody>
                    <a:bodyPr/>
                    <a:lstStyle/>
                    <a:p>
                      <a:endParaRPr lang="ja-JP" altLang="en-US" sz="900" dirty="0"/>
                    </a:p>
                  </a:txBody>
                  <a:tcPr/>
                </a:tc>
                <a:tc>
                  <a:txBody>
                    <a:bodyPr/>
                    <a:lstStyle/>
                    <a:p>
                      <a:r>
                        <a:rPr lang="ja-JP" altLang="en-US" sz="800" dirty="0" smtClean="0"/>
                        <a:t>ｴﾈﾙｷﾞｰｺﾝﾄﾛｰﾙ食</a:t>
                      </a:r>
                      <a:r>
                        <a:rPr lang="en-US" altLang="ja-JP" sz="800" dirty="0" smtClean="0"/>
                        <a:t>5</a:t>
                      </a:r>
                      <a:endParaRPr lang="ja-JP" altLang="en-US" sz="800" dirty="0"/>
                    </a:p>
                  </a:txBody>
                  <a:tcPr/>
                </a:tc>
                <a:tc>
                  <a:txBody>
                    <a:bodyPr/>
                    <a:lstStyle/>
                    <a:p>
                      <a:pPr algn="ctr"/>
                      <a:r>
                        <a:rPr kumimoji="1" lang="en-US" altLang="ja-JP" sz="800" dirty="0" smtClean="0"/>
                        <a:t>2000</a:t>
                      </a:r>
                      <a:endParaRPr kumimoji="1" lang="ja-JP" altLang="en-US" sz="800" dirty="0"/>
                    </a:p>
                  </a:txBody>
                  <a:tcPr/>
                </a:tc>
                <a:tc>
                  <a:txBody>
                    <a:bodyPr/>
                    <a:lstStyle/>
                    <a:p>
                      <a:pPr algn="ctr"/>
                      <a:r>
                        <a:rPr kumimoji="1" lang="en-US" altLang="ja-JP" sz="800" dirty="0" smtClean="0"/>
                        <a:t>80</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300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100905777"/>
                  </a:ext>
                </a:extLst>
              </a:tr>
              <a:tr h="218745">
                <a:tc vMerge="1">
                  <a:txBody>
                    <a:bodyPr/>
                    <a:lstStyle/>
                    <a:p>
                      <a:endParaRPr lang="ja-JP" altLang="en-US" sz="900" dirty="0"/>
                    </a:p>
                  </a:txBody>
                  <a:tcPr/>
                </a:tc>
                <a:tc>
                  <a:txBody>
                    <a:bodyPr/>
                    <a:lstStyle/>
                    <a:p>
                      <a:r>
                        <a:rPr lang="ja-JP" altLang="en-US" sz="800" dirty="0" smtClean="0"/>
                        <a:t>脂肪調整食１</a:t>
                      </a:r>
                      <a:endParaRPr lang="ja-JP" altLang="en-US" sz="800" dirty="0"/>
                    </a:p>
                  </a:txBody>
                  <a:tcPr/>
                </a:tc>
                <a:tc>
                  <a:txBody>
                    <a:bodyPr/>
                    <a:lstStyle/>
                    <a:p>
                      <a:pPr algn="ctr"/>
                      <a:r>
                        <a:rPr kumimoji="1" lang="en-US" altLang="ja-JP" sz="800" dirty="0" smtClean="0"/>
                        <a:t>1600</a:t>
                      </a:r>
                      <a:endParaRPr kumimoji="1" lang="ja-JP" altLang="en-US" sz="800" dirty="0"/>
                    </a:p>
                  </a:txBody>
                  <a:tcPr/>
                </a:tc>
                <a:tc>
                  <a:txBody>
                    <a:bodyPr/>
                    <a:lstStyle/>
                    <a:p>
                      <a:pPr algn="ctr"/>
                      <a:r>
                        <a:rPr kumimoji="1" lang="en-US" altLang="ja-JP" sz="800" dirty="0" smtClean="0"/>
                        <a:t>65</a:t>
                      </a:r>
                      <a:endParaRPr kumimoji="1" lang="ja-JP" altLang="en-US" sz="800" dirty="0"/>
                    </a:p>
                  </a:txBody>
                  <a:tcPr/>
                </a:tc>
                <a:tc>
                  <a:txBody>
                    <a:bodyPr/>
                    <a:lstStyle/>
                    <a:p>
                      <a:pPr algn="ctr"/>
                      <a:r>
                        <a:rPr kumimoji="1" lang="en-US" altLang="ja-JP" sz="800" dirty="0" smtClean="0"/>
                        <a:t>20</a:t>
                      </a:r>
                      <a:endParaRPr kumimoji="1" lang="ja-JP" altLang="en-US" sz="800" dirty="0"/>
                    </a:p>
                  </a:txBody>
                  <a:tcPr/>
                </a:tc>
                <a:tc>
                  <a:txBody>
                    <a:bodyPr/>
                    <a:lstStyle/>
                    <a:p>
                      <a:pPr algn="ctr"/>
                      <a:r>
                        <a:rPr kumimoji="1" lang="en-US" altLang="ja-JP" sz="800" dirty="0" smtClean="0"/>
                        <a:t>290</a:t>
                      </a:r>
                      <a:endParaRPr kumimoji="1" lang="ja-JP" altLang="en-US" sz="800" dirty="0"/>
                    </a:p>
                  </a:txBody>
                  <a:tcPr/>
                </a:tc>
                <a:tc>
                  <a:txBody>
                    <a:bodyPr/>
                    <a:lstStyle/>
                    <a:p>
                      <a:pPr algn="ctr"/>
                      <a:r>
                        <a:rPr kumimoji="1" lang="en-US" altLang="ja-JP" sz="800" dirty="0" smtClean="0"/>
                        <a:t>7</a:t>
                      </a:r>
                      <a:r>
                        <a:rPr kumimoji="1" lang="ja-JP" altLang="en-US" sz="800" dirty="0" smtClean="0"/>
                        <a:t>未満</a:t>
                      </a:r>
                      <a:endParaRPr kumimoji="1" lang="ja-JP" altLang="en-US" sz="800" dirty="0"/>
                    </a:p>
                  </a:txBody>
                  <a:tcPr/>
                </a:tc>
                <a:tc rowSpan="2">
                  <a:txBody>
                    <a:bodyPr/>
                    <a:lstStyle/>
                    <a:p>
                      <a:pPr algn="l"/>
                      <a:r>
                        <a:rPr kumimoji="1" lang="ja-JP" altLang="en-US" sz="800" dirty="0" smtClean="0"/>
                        <a:t>膵臓病、肝臓病、脂質異常症、高度肥満症</a:t>
                      </a:r>
                      <a:endParaRPr kumimoji="1" lang="ja-JP" altLang="en-US" sz="800" dirty="0"/>
                    </a:p>
                  </a:txBody>
                  <a:tcPr anchor="ctr"/>
                </a:tc>
                <a:extLst>
                  <a:ext uri="{0D108BD9-81ED-4DB2-BD59-A6C34878D82A}">
                    <a16:rowId xmlns:a16="http://schemas.microsoft.com/office/drawing/2014/main" val="191409109"/>
                  </a:ext>
                </a:extLst>
              </a:tr>
              <a:tr h="218745">
                <a:tc vMerge="1">
                  <a:txBody>
                    <a:bodyPr/>
                    <a:lstStyle/>
                    <a:p>
                      <a:endParaRPr lang="ja-JP" altLang="en-US" sz="900" dirty="0"/>
                    </a:p>
                  </a:txBody>
                  <a:tcPr/>
                </a:tc>
                <a:tc>
                  <a:txBody>
                    <a:bodyPr/>
                    <a:lstStyle/>
                    <a:p>
                      <a:r>
                        <a:rPr lang="ja-JP" altLang="en-US" sz="800" dirty="0" smtClean="0"/>
                        <a:t>脂肪調整食２</a:t>
                      </a:r>
                      <a:endParaRPr lang="ja-JP" altLang="en-US" sz="800" dirty="0"/>
                    </a:p>
                  </a:txBody>
                  <a:tcPr/>
                </a:tc>
                <a:tc>
                  <a:txBody>
                    <a:bodyPr/>
                    <a:lstStyle/>
                    <a:p>
                      <a:pPr algn="ctr"/>
                      <a:r>
                        <a:rPr kumimoji="1" lang="en-US" altLang="ja-JP" sz="800" dirty="0" smtClean="0"/>
                        <a:t>1800</a:t>
                      </a:r>
                      <a:endParaRPr kumimoji="1" lang="ja-JP" altLang="en-US" sz="800" dirty="0"/>
                    </a:p>
                  </a:txBody>
                  <a:tcPr/>
                </a:tc>
                <a:tc>
                  <a:txBody>
                    <a:bodyPr/>
                    <a:lstStyle/>
                    <a:p>
                      <a:pPr algn="ctr"/>
                      <a:r>
                        <a:rPr kumimoji="1" lang="en-US" altLang="ja-JP" sz="800" dirty="0" smtClean="0"/>
                        <a:t>65</a:t>
                      </a:r>
                      <a:endParaRPr kumimoji="1" lang="ja-JP" altLang="en-US" sz="800" dirty="0"/>
                    </a:p>
                  </a:txBody>
                  <a:tcPr/>
                </a:tc>
                <a:tc>
                  <a:txBody>
                    <a:bodyPr/>
                    <a:lstStyle/>
                    <a:p>
                      <a:pPr algn="ctr"/>
                      <a:r>
                        <a:rPr kumimoji="1" lang="en-US" altLang="ja-JP" sz="800" dirty="0" smtClean="0"/>
                        <a:t>30</a:t>
                      </a:r>
                      <a:endParaRPr kumimoji="1" lang="ja-JP" altLang="en-US" sz="800" dirty="0"/>
                    </a:p>
                  </a:txBody>
                  <a:tcPr/>
                </a:tc>
                <a:tc>
                  <a:txBody>
                    <a:bodyPr/>
                    <a:lstStyle/>
                    <a:p>
                      <a:pPr algn="ctr"/>
                      <a:r>
                        <a:rPr kumimoji="1" lang="en-US" altLang="ja-JP" sz="800" dirty="0" smtClean="0"/>
                        <a:t>310</a:t>
                      </a:r>
                      <a:endParaRPr kumimoji="1" lang="ja-JP" altLang="en-US" sz="800" dirty="0"/>
                    </a:p>
                  </a:txBody>
                  <a:tcPr/>
                </a:tc>
                <a:tc>
                  <a:txBody>
                    <a:bodyPr/>
                    <a:lstStyle/>
                    <a:p>
                      <a:pPr algn="ctr"/>
                      <a:r>
                        <a:rPr kumimoji="1" lang="en-US" altLang="ja-JP" sz="800" dirty="0" smtClean="0"/>
                        <a:t>7</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1996544505"/>
                  </a:ext>
                </a:extLst>
              </a:tr>
              <a:tr h="218745">
                <a:tc vMerge="1">
                  <a:txBody>
                    <a:bodyPr/>
                    <a:lstStyle/>
                    <a:p>
                      <a:endParaRPr lang="ja-JP" altLang="en-US" sz="900" dirty="0"/>
                    </a:p>
                  </a:txBody>
                  <a:tcPr/>
                </a:tc>
                <a:tc>
                  <a:txBody>
                    <a:bodyPr/>
                    <a:lstStyle/>
                    <a:p>
                      <a:r>
                        <a:rPr lang="ja-JP" altLang="en-US" sz="800" dirty="0" smtClean="0"/>
                        <a:t>低蛋白食</a:t>
                      </a:r>
                      <a:endParaRPr lang="ja-JP" altLang="en-US" sz="800" dirty="0"/>
                    </a:p>
                  </a:txBody>
                  <a:tcPr/>
                </a:tc>
                <a:tc>
                  <a:txBody>
                    <a:bodyPr/>
                    <a:lstStyle/>
                    <a:p>
                      <a:pPr algn="ctr"/>
                      <a:r>
                        <a:rPr kumimoji="1" lang="en-US" altLang="ja-JP" sz="800" dirty="0" smtClean="0"/>
                        <a:t>1300</a:t>
                      </a:r>
                      <a:endParaRPr kumimoji="1" lang="ja-JP" altLang="en-US" sz="800" dirty="0"/>
                    </a:p>
                  </a:txBody>
                  <a:tcPr/>
                </a:tc>
                <a:tc>
                  <a:txBody>
                    <a:bodyPr/>
                    <a:lstStyle/>
                    <a:p>
                      <a:pPr algn="ctr"/>
                      <a:r>
                        <a:rPr kumimoji="1" lang="en-US" altLang="ja-JP" sz="800" dirty="0" smtClean="0"/>
                        <a:t>40</a:t>
                      </a:r>
                      <a:endParaRPr kumimoji="1" lang="ja-JP" altLang="en-US" sz="800" dirty="0"/>
                    </a:p>
                  </a:txBody>
                  <a:tcPr/>
                </a:tc>
                <a:tc>
                  <a:txBody>
                    <a:bodyPr/>
                    <a:lstStyle/>
                    <a:p>
                      <a:pPr algn="ctr"/>
                      <a:r>
                        <a:rPr kumimoji="1" lang="en-US" altLang="ja-JP" sz="800" dirty="0" smtClean="0"/>
                        <a:t>20</a:t>
                      </a:r>
                      <a:endParaRPr kumimoji="1" lang="ja-JP" altLang="en-US" sz="800" dirty="0"/>
                    </a:p>
                  </a:txBody>
                  <a:tcPr/>
                </a:tc>
                <a:tc>
                  <a:txBody>
                    <a:bodyPr/>
                    <a:lstStyle/>
                    <a:p>
                      <a:pPr algn="ctr"/>
                      <a:r>
                        <a:rPr kumimoji="1" lang="en-US" altLang="ja-JP" sz="800" dirty="0" smtClean="0"/>
                        <a:t>230</a:t>
                      </a:r>
                      <a:endParaRPr kumimoji="1" lang="ja-JP" altLang="en-US" sz="800" dirty="0"/>
                    </a:p>
                  </a:txBody>
                  <a:tcPr/>
                </a:tc>
                <a:tc>
                  <a:txBody>
                    <a:bodyPr/>
                    <a:lstStyle/>
                    <a:p>
                      <a:pPr algn="ctr"/>
                      <a:r>
                        <a:rPr kumimoji="1" lang="ja-JP" altLang="en-US" sz="800" dirty="0" smtClean="0"/>
                        <a:t>５程度</a:t>
                      </a:r>
                      <a:endParaRPr kumimoji="1" lang="ja-JP" altLang="en-US" sz="800" dirty="0"/>
                    </a:p>
                  </a:txBody>
                  <a:tcPr/>
                </a:tc>
                <a:tc>
                  <a:txBody>
                    <a:bodyPr/>
                    <a:lstStyle/>
                    <a:p>
                      <a:pPr algn="l"/>
                      <a:r>
                        <a:rPr kumimoji="1" lang="ja-JP" altLang="en-US" sz="800" dirty="0" smtClean="0"/>
                        <a:t>肝不全（蛋白製剤使用）、膵臓病、腎臓病</a:t>
                      </a:r>
                      <a:endParaRPr kumimoji="1" lang="ja-JP" altLang="en-US" sz="800" dirty="0"/>
                    </a:p>
                  </a:txBody>
                  <a:tcPr anchor="ctr"/>
                </a:tc>
                <a:extLst>
                  <a:ext uri="{0D108BD9-81ED-4DB2-BD59-A6C34878D82A}">
                    <a16:rowId xmlns:a16="http://schemas.microsoft.com/office/drawing/2014/main" val="2531285112"/>
                  </a:ext>
                </a:extLst>
              </a:tr>
              <a:tr h="218745">
                <a:tc vMerge="1">
                  <a:txBody>
                    <a:bodyPr/>
                    <a:lstStyle/>
                    <a:p>
                      <a:endParaRPr lang="ja-JP" altLang="en-US" sz="900" dirty="0"/>
                    </a:p>
                  </a:txBody>
                  <a:tcPr/>
                </a:tc>
                <a:tc>
                  <a:txBody>
                    <a:bodyPr/>
                    <a:lstStyle/>
                    <a:p>
                      <a:r>
                        <a:rPr lang="ja-JP" altLang="en-US" sz="800" dirty="0" smtClean="0"/>
                        <a:t>蛋白調整食１</a:t>
                      </a:r>
                      <a:endParaRPr lang="ja-JP" altLang="en-US" sz="800" dirty="0"/>
                    </a:p>
                  </a:txBody>
                  <a:tcPr/>
                </a:tc>
                <a:tc>
                  <a:txBody>
                    <a:bodyPr/>
                    <a:lstStyle/>
                    <a:p>
                      <a:pPr algn="ctr"/>
                      <a:r>
                        <a:rPr kumimoji="1" lang="en-US" altLang="ja-JP" sz="800" dirty="0" smtClean="0"/>
                        <a:t>1600</a:t>
                      </a:r>
                      <a:endParaRPr kumimoji="1" lang="ja-JP" altLang="en-US" sz="800" dirty="0"/>
                    </a:p>
                  </a:txBody>
                  <a:tcPr/>
                </a:tc>
                <a:tc>
                  <a:txBody>
                    <a:bodyPr/>
                    <a:lstStyle/>
                    <a:p>
                      <a:pPr algn="ctr"/>
                      <a:r>
                        <a:rPr kumimoji="1" lang="en-US" altLang="ja-JP" sz="800" dirty="0" smtClean="0"/>
                        <a:t>45</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240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rowSpan="4">
                  <a:txBody>
                    <a:bodyPr/>
                    <a:lstStyle/>
                    <a:p>
                      <a:pPr algn="l"/>
                      <a:r>
                        <a:rPr kumimoji="1" lang="ja-JP" altLang="en-US" sz="800" dirty="0" smtClean="0"/>
                        <a:t>腎臓病（カリウム制限なし）　</a:t>
                      </a:r>
                      <a:endParaRPr kumimoji="1" lang="en-US" altLang="ja-JP" sz="800" dirty="0" smtClean="0"/>
                    </a:p>
                    <a:p>
                      <a:pPr algn="l"/>
                      <a:r>
                        <a:rPr kumimoji="1" lang="ja-JP" altLang="en-US" sz="800" dirty="0" smtClean="0"/>
                        <a:t>心臓病、肝臓病、高血圧　　　　　　　　　　</a:t>
                      </a:r>
                      <a:endParaRPr kumimoji="1" lang="ja-JP" altLang="en-US" sz="800" dirty="0"/>
                    </a:p>
                  </a:txBody>
                  <a:tcPr anchor="ctr"/>
                </a:tc>
                <a:extLst>
                  <a:ext uri="{0D108BD9-81ED-4DB2-BD59-A6C34878D82A}">
                    <a16:rowId xmlns:a16="http://schemas.microsoft.com/office/drawing/2014/main" val="871761679"/>
                  </a:ext>
                </a:extLst>
              </a:tr>
              <a:tr h="218745">
                <a:tc vMerge="1">
                  <a:txBody>
                    <a:bodyPr/>
                    <a:lstStyle/>
                    <a:p>
                      <a:endParaRPr lang="ja-JP" altLang="en-US" sz="900" dirty="0"/>
                    </a:p>
                  </a:txBody>
                  <a:tcPr/>
                </a:tc>
                <a:tc>
                  <a:txBody>
                    <a:bodyPr/>
                    <a:lstStyle/>
                    <a:p>
                      <a:r>
                        <a:rPr lang="ja-JP" altLang="en-US" sz="800" dirty="0" smtClean="0"/>
                        <a:t>蛋白調整食２</a:t>
                      </a:r>
                      <a:endParaRPr lang="ja-JP" altLang="en-US" sz="800" dirty="0"/>
                    </a:p>
                  </a:txBody>
                  <a:tcPr/>
                </a:tc>
                <a:tc>
                  <a:txBody>
                    <a:bodyPr/>
                    <a:lstStyle/>
                    <a:p>
                      <a:pPr algn="ctr"/>
                      <a:r>
                        <a:rPr kumimoji="1" lang="en-US" altLang="ja-JP" sz="800" dirty="0" smtClean="0"/>
                        <a:t>1600</a:t>
                      </a:r>
                      <a:endParaRPr kumimoji="1" lang="ja-JP" altLang="en-US" sz="800" dirty="0"/>
                    </a:p>
                  </a:txBody>
                  <a:tcPr/>
                </a:tc>
                <a:tc>
                  <a:txBody>
                    <a:bodyPr/>
                    <a:lstStyle/>
                    <a:p>
                      <a:pPr algn="ctr"/>
                      <a:r>
                        <a:rPr kumimoji="1" lang="en-US" altLang="ja-JP" sz="800" dirty="0" smtClean="0"/>
                        <a:t>55</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230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761981785"/>
                  </a:ext>
                </a:extLst>
              </a:tr>
              <a:tr h="218745">
                <a:tc vMerge="1">
                  <a:txBody>
                    <a:bodyPr/>
                    <a:lstStyle/>
                    <a:p>
                      <a:endParaRPr lang="ja-JP" altLang="en-US" sz="900" dirty="0"/>
                    </a:p>
                  </a:txBody>
                  <a:tcPr/>
                </a:tc>
                <a:tc>
                  <a:txBody>
                    <a:bodyPr/>
                    <a:lstStyle/>
                    <a:p>
                      <a:r>
                        <a:rPr lang="ja-JP" altLang="en-US" sz="800" dirty="0" smtClean="0"/>
                        <a:t>蛋白調整食３</a:t>
                      </a:r>
                      <a:endParaRPr lang="ja-JP" altLang="en-US" sz="800" dirty="0"/>
                    </a:p>
                  </a:txBody>
                  <a:tcPr/>
                </a:tc>
                <a:tc>
                  <a:txBody>
                    <a:bodyPr/>
                    <a:lstStyle/>
                    <a:p>
                      <a:pPr algn="ctr"/>
                      <a:r>
                        <a:rPr kumimoji="1" lang="en-US" altLang="ja-JP" sz="800" dirty="0" smtClean="0"/>
                        <a:t>1800</a:t>
                      </a:r>
                      <a:endParaRPr kumimoji="1" lang="ja-JP" altLang="en-US" sz="800" dirty="0"/>
                    </a:p>
                  </a:txBody>
                  <a:tcPr/>
                </a:tc>
                <a:tc>
                  <a:txBody>
                    <a:bodyPr/>
                    <a:lstStyle/>
                    <a:p>
                      <a:pPr algn="ctr"/>
                      <a:r>
                        <a:rPr kumimoji="1" lang="en-US" altLang="ja-JP" sz="800" dirty="0" smtClean="0"/>
                        <a:t>45</a:t>
                      </a:r>
                      <a:endParaRPr kumimoji="1" lang="ja-JP" altLang="en-US" sz="800" dirty="0"/>
                    </a:p>
                  </a:txBody>
                  <a:tcPr/>
                </a:tc>
                <a:tc>
                  <a:txBody>
                    <a:bodyPr/>
                    <a:lstStyle/>
                    <a:p>
                      <a:pPr algn="ctr"/>
                      <a:r>
                        <a:rPr kumimoji="1" lang="en-US" altLang="ja-JP" sz="800" dirty="0" smtClean="0"/>
                        <a:t>60</a:t>
                      </a:r>
                      <a:endParaRPr kumimoji="1" lang="ja-JP" altLang="en-US" sz="800" dirty="0"/>
                    </a:p>
                  </a:txBody>
                  <a:tcPr/>
                </a:tc>
                <a:tc>
                  <a:txBody>
                    <a:bodyPr/>
                    <a:lstStyle/>
                    <a:p>
                      <a:pPr algn="ctr"/>
                      <a:r>
                        <a:rPr kumimoji="1" lang="en-US" altLang="ja-JP" sz="800" dirty="0" smtClean="0"/>
                        <a:t>270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549899286"/>
                  </a:ext>
                </a:extLst>
              </a:tr>
              <a:tr h="218745">
                <a:tc vMerge="1">
                  <a:txBody>
                    <a:bodyPr/>
                    <a:lstStyle/>
                    <a:p>
                      <a:endParaRPr lang="ja-JP" altLang="en-US" sz="900" dirty="0"/>
                    </a:p>
                  </a:txBody>
                  <a:tcPr/>
                </a:tc>
                <a:tc>
                  <a:txBody>
                    <a:bodyPr/>
                    <a:lstStyle/>
                    <a:p>
                      <a:r>
                        <a:rPr lang="ja-JP" altLang="en-US" sz="800" dirty="0" smtClean="0"/>
                        <a:t>蛋白調整食４</a:t>
                      </a:r>
                      <a:endParaRPr lang="ja-JP" altLang="en-US" sz="800" dirty="0"/>
                    </a:p>
                  </a:txBody>
                  <a:tcPr/>
                </a:tc>
                <a:tc>
                  <a:txBody>
                    <a:bodyPr/>
                    <a:lstStyle/>
                    <a:p>
                      <a:pPr algn="ctr"/>
                      <a:r>
                        <a:rPr kumimoji="1" lang="en-US" altLang="ja-JP" sz="800" dirty="0" smtClean="0"/>
                        <a:t>1800</a:t>
                      </a:r>
                      <a:endParaRPr kumimoji="1" lang="ja-JP" altLang="en-US" sz="800" dirty="0"/>
                    </a:p>
                  </a:txBody>
                  <a:tcPr/>
                </a:tc>
                <a:tc>
                  <a:txBody>
                    <a:bodyPr/>
                    <a:lstStyle/>
                    <a:p>
                      <a:pPr algn="ctr"/>
                      <a:r>
                        <a:rPr kumimoji="1" lang="en-US" altLang="ja-JP" sz="800" dirty="0" smtClean="0"/>
                        <a:t>55</a:t>
                      </a:r>
                      <a:endParaRPr kumimoji="1" lang="ja-JP" altLang="en-US" sz="800" dirty="0"/>
                    </a:p>
                  </a:txBody>
                  <a:tcPr/>
                </a:tc>
                <a:tc>
                  <a:txBody>
                    <a:bodyPr/>
                    <a:lstStyle/>
                    <a:p>
                      <a:pPr algn="ctr"/>
                      <a:r>
                        <a:rPr kumimoji="1" lang="en-US" altLang="ja-JP" sz="800" dirty="0" smtClean="0"/>
                        <a:t>60</a:t>
                      </a:r>
                      <a:endParaRPr kumimoji="1" lang="ja-JP" altLang="en-US" sz="800" dirty="0"/>
                    </a:p>
                  </a:txBody>
                  <a:tcPr/>
                </a:tc>
                <a:tc>
                  <a:txBody>
                    <a:bodyPr/>
                    <a:lstStyle/>
                    <a:p>
                      <a:pPr algn="ctr"/>
                      <a:r>
                        <a:rPr kumimoji="1" lang="en-US" altLang="ja-JP" sz="800" dirty="0" smtClean="0"/>
                        <a:t>260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319696021"/>
                  </a:ext>
                </a:extLst>
              </a:tr>
              <a:tr h="218745">
                <a:tc vMerge="1">
                  <a:txBody>
                    <a:bodyPr/>
                    <a:lstStyle/>
                    <a:p>
                      <a:endParaRPr lang="ja-JP" altLang="en-US" sz="900" dirty="0"/>
                    </a:p>
                  </a:txBody>
                  <a:tcPr/>
                </a:tc>
                <a:tc>
                  <a:txBody>
                    <a:bodyPr/>
                    <a:lstStyle/>
                    <a:p>
                      <a:r>
                        <a:rPr lang="ja-JP" altLang="en-US" sz="800" dirty="0" smtClean="0"/>
                        <a:t>ｶﾘｳﾑ蛋白調整食１</a:t>
                      </a:r>
                      <a:endParaRPr lang="ja-JP" altLang="en-US" sz="800" dirty="0"/>
                    </a:p>
                  </a:txBody>
                  <a:tcPr/>
                </a:tc>
                <a:tc>
                  <a:txBody>
                    <a:bodyPr/>
                    <a:lstStyle/>
                    <a:p>
                      <a:pPr algn="ctr"/>
                      <a:r>
                        <a:rPr kumimoji="1" lang="en-US" altLang="ja-JP" sz="800" dirty="0" smtClean="0"/>
                        <a:t>1600</a:t>
                      </a:r>
                      <a:endParaRPr kumimoji="1" lang="ja-JP" altLang="en-US" sz="800" dirty="0"/>
                    </a:p>
                  </a:txBody>
                  <a:tcPr/>
                </a:tc>
                <a:tc>
                  <a:txBody>
                    <a:bodyPr/>
                    <a:lstStyle/>
                    <a:p>
                      <a:pPr algn="ctr"/>
                      <a:r>
                        <a:rPr kumimoji="1" lang="en-US" altLang="ja-JP" sz="800" dirty="0" smtClean="0"/>
                        <a:t>45</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240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rowSpan="4">
                  <a:txBody>
                    <a:bodyPr/>
                    <a:lstStyle/>
                    <a:p>
                      <a:pPr algn="l"/>
                      <a:r>
                        <a:rPr kumimoji="1" lang="ja-JP" altLang="en-US" sz="800" dirty="0" smtClean="0"/>
                        <a:t>腎臓病（カリウム制限あり：</a:t>
                      </a:r>
                      <a:r>
                        <a:rPr kumimoji="1" lang="en-US" altLang="ja-JP" sz="800" dirty="0" smtClean="0"/>
                        <a:t>2000mg</a:t>
                      </a:r>
                      <a:r>
                        <a:rPr kumimoji="1" lang="ja-JP" altLang="en-US" sz="800" dirty="0" smtClean="0"/>
                        <a:t>以下</a:t>
                      </a:r>
                      <a:r>
                        <a:rPr kumimoji="1" lang="en-US" altLang="ja-JP" sz="800" dirty="0" smtClean="0"/>
                        <a:t>/</a:t>
                      </a:r>
                      <a:r>
                        <a:rPr kumimoji="1" lang="ja-JP" altLang="en-US" sz="800" dirty="0" smtClean="0"/>
                        <a:t>日）　　　心臓病、高血圧</a:t>
                      </a:r>
                      <a:endParaRPr kumimoji="1" lang="ja-JP" altLang="en-US" sz="800" dirty="0"/>
                    </a:p>
                  </a:txBody>
                  <a:tcPr anchor="ctr"/>
                </a:tc>
                <a:extLst>
                  <a:ext uri="{0D108BD9-81ED-4DB2-BD59-A6C34878D82A}">
                    <a16:rowId xmlns:a16="http://schemas.microsoft.com/office/drawing/2014/main" val="278011970"/>
                  </a:ext>
                </a:extLst>
              </a:tr>
              <a:tr h="218745">
                <a:tc vMerge="1">
                  <a:txBody>
                    <a:bodyPr/>
                    <a:lstStyle/>
                    <a:p>
                      <a:endParaRPr lang="ja-JP" altLang="en-US" sz="900" dirty="0"/>
                    </a:p>
                  </a:txBody>
                  <a:tcPr/>
                </a:tc>
                <a:tc>
                  <a:txBody>
                    <a:bodyPr/>
                    <a:lstStyle/>
                    <a:p>
                      <a:r>
                        <a:rPr lang="ja-JP" altLang="en-US" sz="800" dirty="0" smtClean="0"/>
                        <a:t>ｶﾘｳﾑ蛋白調整食２</a:t>
                      </a:r>
                      <a:endParaRPr lang="ja-JP" altLang="en-US" sz="800" dirty="0"/>
                    </a:p>
                  </a:txBody>
                  <a:tcPr/>
                </a:tc>
                <a:tc>
                  <a:txBody>
                    <a:bodyPr/>
                    <a:lstStyle/>
                    <a:p>
                      <a:pPr algn="ctr"/>
                      <a:r>
                        <a:rPr kumimoji="1" lang="en-US" altLang="ja-JP" sz="800" dirty="0" smtClean="0"/>
                        <a:t>1600</a:t>
                      </a:r>
                      <a:endParaRPr kumimoji="1" lang="ja-JP" altLang="en-US" sz="800" dirty="0"/>
                    </a:p>
                  </a:txBody>
                  <a:tcPr/>
                </a:tc>
                <a:tc>
                  <a:txBody>
                    <a:bodyPr/>
                    <a:lstStyle/>
                    <a:p>
                      <a:pPr algn="ctr"/>
                      <a:r>
                        <a:rPr kumimoji="1" lang="en-US" altLang="ja-JP" sz="800" dirty="0" smtClean="0"/>
                        <a:t>55</a:t>
                      </a:r>
                      <a:endParaRPr kumimoji="1" lang="ja-JP" altLang="en-US" sz="800" dirty="0"/>
                    </a:p>
                  </a:txBody>
                  <a:tcPr/>
                </a:tc>
                <a:tc>
                  <a:txBody>
                    <a:bodyPr/>
                    <a:lstStyle/>
                    <a:p>
                      <a:pPr algn="ctr"/>
                      <a:r>
                        <a:rPr kumimoji="1" lang="en-US" altLang="ja-JP" sz="800" dirty="0" smtClean="0"/>
                        <a:t>50</a:t>
                      </a:r>
                      <a:endParaRPr kumimoji="1" lang="ja-JP" altLang="en-US" sz="800" dirty="0"/>
                    </a:p>
                  </a:txBody>
                  <a:tcPr/>
                </a:tc>
                <a:tc>
                  <a:txBody>
                    <a:bodyPr/>
                    <a:lstStyle/>
                    <a:p>
                      <a:pPr algn="ctr"/>
                      <a:r>
                        <a:rPr kumimoji="1" lang="en-US" altLang="ja-JP" sz="800" dirty="0" smtClean="0"/>
                        <a:t>230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1905319709"/>
                  </a:ext>
                </a:extLst>
              </a:tr>
              <a:tr h="0">
                <a:tc vMerge="1">
                  <a:txBody>
                    <a:bodyPr/>
                    <a:lstStyle/>
                    <a:p>
                      <a:endParaRPr lang="ja-JP" altLang="en-US" sz="900" dirty="0"/>
                    </a:p>
                  </a:txBody>
                  <a:tcPr/>
                </a:tc>
                <a:tc>
                  <a:txBody>
                    <a:bodyPr/>
                    <a:lstStyle/>
                    <a:p>
                      <a:r>
                        <a:rPr lang="ja-JP" altLang="en-US" sz="800" dirty="0" smtClean="0"/>
                        <a:t>ｶﾘｳﾑ蛋白調整食３</a:t>
                      </a:r>
                      <a:endParaRPr lang="ja-JP" altLang="en-US" sz="800" dirty="0"/>
                    </a:p>
                  </a:txBody>
                  <a:tcPr/>
                </a:tc>
                <a:tc>
                  <a:txBody>
                    <a:bodyPr/>
                    <a:lstStyle/>
                    <a:p>
                      <a:pPr algn="ctr"/>
                      <a:r>
                        <a:rPr kumimoji="1" lang="en-US" altLang="ja-JP" sz="800" dirty="0" smtClean="0"/>
                        <a:t>1800</a:t>
                      </a:r>
                      <a:endParaRPr kumimoji="1" lang="ja-JP" altLang="en-US" sz="800" dirty="0"/>
                    </a:p>
                  </a:txBody>
                  <a:tcPr/>
                </a:tc>
                <a:tc>
                  <a:txBody>
                    <a:bodyPr/>
                    <a:lstStyle/>
                    <a:p>
                      <a:pPr algn="ctr"/>
                      <a:r>
                        <a:rPr kumimoji="1" lang="en-US" altLang="ja-JP" sz="800" dirty="0" smtClean="0"/>
                        <a:t>45</a:t>
                      </a:r>
                      <a:endParaRPr kumimoji="1" lang="ja-JP" altLang="en-US" sz="800" dirty="0"/>
                    </a:p>
                  </a:txBody>
                  <a:tcPr/>
                </a:tc>
                <a:tc>
                  <a:txBody>
                    <a:bodyPr/>
                    <a:lstStyle/>
                    <a:p>
                      <a:pPr algn="ctr"/>
                      <a:r>
                        <a:rPr kumimoji="1" lang="en-US" altLang="ja-JP" sz="800" dirty="0" smtClean="0"/>
                        <a:t>60</a:t>
                      </a:r>
                      <a:endParaRPr kumimoji="1" lang="ja-JP" altLang="en-US" sz="800" dirty="0"/>
                    </a:p>
                  </a:txBody>
                  <a:tcPr/>
                </a:tc>
                <a:tc>
                  <a:txBody>
                    <a:bodyPr/>
                    <a:lstStyle/>
                    <a:p>
                      <a:pPr algn="ctr"/>
                      <a:r>
                        <a:rPr kumimoji="1" lang="en-US" altLang="ja-JP" sz="800" dirty="0" smtClean="0"/>
                        <a:t>270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3031625778"/>
                  </a:ext>
                </a:extLst>
              </a:tr>
              <a:tr h="218745">
                <a:tc vMerge="1">
                  <a:txBody>
                    <a:bodyPr/>
                    <a:lstStyle/>
                    <a:p>
                      <a:endParaRPr lang="ja-JP" altLang="en-US" sz="900" dirty="0"/>
                    </a:p>
                  </a:txBody>
                  <a:tcPr/>
                </a:tc>
                <a:tc>
                  <a:txBody>
                    <a:bodyPr/>
                    <a:lstStyle/>
                    <a:p>
                      <a:r>
                        <a:rPr lang="ja-JP" altLang="en-US" sz="800" dirty="0" smtClean="0"/>
                        <a:t>ｶﾘｳﾑ蛋白調整食４</a:t>
                      </a:r>
                      <a:endParaRPr lang="ja-JP" altLang="en-US" sz="800" dirty="0"/>
                    </a:p>
                  </a:txBody>
                  <a:tcPr/>
                </a:tc>
                <a:tc>
                  <a:txBody>
                    <a:bodyPr/>
                    <a:lstStyle/>
                    <a:p>
                      <a:pPr algn="ctr"/>
                      <a:r>
                        <a:rPr kumimoji="1" lang="en-US" altLang="ja-JP" sz="800" dirty="0" smtClean="0"/>
                        <a:t>1800</a:t>
                      </a:r>
                      <a:endParaRPr kumimoji="1" lang="ja-JP" altLang="en-US" sz="800" dirty="0"/>
                    </a:p>
                  </a:txBody>
                  <a:tcPr/>
                </a:tc>
                <a:tc>
                  <a:txBody>
                    <a:bodyPr/>
                    <a:lstStyle/>
                    <a:p>
                      <a:pPr algn="ctr"/>
                      <a:r>
                        <a:rPr kumimoji="1" lang="en-US" altLang="ja-JP" sz="800" dirty="0" smtClean="0"/>
                        <a:t>60</a:t>
                      </a:r>
                      <a:endParaRPr kumimoji="1" lang="ja-JP" altLang="en-US" sz="800" dirty="0"/>
                    </a:p>
                  </a:txBody>
                  <a:tcPr/>
                </a:tc>
                <a:tc>
                  <a:txBody>
                    <a:bodyPr/>
                    <a:lstStyle/>
                    <a:p>
                      <a:pPr algn="ctr"/>
                      <a:r>
                        <a:rPr kumimoji="1" lang="en-US" altLang="ja-JP" sz="800" dirty="0" smtClean="0"/>
                        <a:t>55</a:t>
                      </a:r>
                      <a:endParaRPr kumimoji="1" lang="ja-JP" altLang="en-US" sz="800" dirty="0"/>
                    </a:p>
                  </a:txBody>
                  <a:tcPr/>
                </a:tc>
                <a:tc>
                  <a:txBody>
                    <a:bodyPr/>
                    <a:lstStyle/>
                    <a:p>
                      <a:pPr algn="ctr"/>
                      <a:r>
                        <a:rPr kumimoji="1" lang="en-US" altLang="ja-JP" sz="800" dirty="0" smtClean="0"/>
                        <a:t>270</a:t>
                      </a:r>
                      <a:endParaRPr kumimoji="1" lang="ja-JP" altLang="en-US" sz="800" dirty="0"/>
                    </a:p>
                  </a:txBody>
                  <a:tcPr/>
                </a:tc>
                <a:tc>
                  <a:txBody>
                    <a:bodyPr/>
                    <a:lstStyle/>
                    <a:p>
                      <a:pPr algn="ctr"/>
                      <a:r>
                        <a:rPr kumimoji="1" lang="en-US" altLang="ja-JP" sz="800" dirty="0" smtClean="0"/>
                        <a:t>6</a:t>
                      </a:r>
                      <a:r>
                        <a:rPr kumimoji="1" lang="ja-JP" altLang="en-US" sz="800" dirty="0" smtClean="0"/>
                        <a:t>未満</a:t>
                      </a:r>
                      <a:endParaRPr kumimoji="1" lang="ja-JP" altLang="en-US" sz="800" dirty="0"/>
                    </a:p>
                  </a:txBody>
                  <a:tcPr/>
                </a:tc>
                <a:tc vMerge="1">
                  <a:txBody>
                    <a:bodyPr/>
                    <a:lstStyle/>
                    <a:p>
                      <a:pPr algn="l"/>
                      <a:endParaRPr kumimoji="1" lang="ja-JP" altLang="en-US" sz="800" dirty="0"/>
                    </a:p>
                  </a:txBody>
                  <a:tcPr anchor="ctr"/>
                </a:tc>
                <a:extLst>
                  <a:ext uri="{0D108BD9-81ED-4DB2-BD59-A6C34878D82A}">
                    <a16:rowId xmlns:a16="http://schemas.microsoft.com/office/drawing/2014/main" val="3337849635"/>
                  </a:ext>
                </a:extLst>
              </a:tr>
              <a:tr h="218745">
                <a:tc rowSpan="3">
                  <a:txBody>
                    <a:bodyPr/>
                    <a:lstStyle/>
                    <a:p>
                      <a:r>
                        <a:rPr lang="ja-JP" altLang="en-US" sz="900" dirty="0" smtClean="0"/>
                        <a:t>食欲不振食</a:t>
                      </a:r>
                      <a:endParaRPr lang="ja-JP" altLang="en-US" sz="900" dirty="0"/>
                    </a:p>
                  </a:txBody>
                  <a:tcPr/>
                </a:tc>
                <a:tc>
                  <a:txBody>
                    <a:bodyPr/>
                    <a:lstStyle/>
                    <a:p>
                      <a:r>
                        <a:rPr lang="ja-JP" altLang="en-US" sz="800" dirty="0" smtClean="0"/>
                        <a:t>さくら食</a:t>
                      </a:r>
                      <a:endParaRPr lang="ja-JP" altLang="en-US" sz="800" dirty="0"/>
                    </a:p>
                  </a:txBody>
                  <a:tcPr/>
                </a:tc>
                <a:tc gridSpan="6">
                  <a:txBody>
                    <a:bodyPr/>
                    <a:lstStyle/>
                    <a:p>
                      <a:pPr algn="l"/>
                      <a:r>
                        <a:rPr kumimoji="1" lang="ja-JP" altLang="en-US" sz="800" dirty="0" smtClean="0"/>
                        <a:t>化学療法等での強度の食欲不振時に対応（</a:t>
                      </a:r>
                      <a:r>
                        <a:rPr kumimoji="1" lang="en-US" altLang="ja-JP" sz="800" dirty="0" smtClean="0"/>
                        <a:t>1200Kcal</a:t>
                      </a:r>
                      <a:r>
                        <a:rPr kumimoji="1" lang="ja-JP" altLang="en-US" sz="800" dirty="0" err="1" smtClean="0"/>
                        <a:t>、</a:t>
                      </a:r>
                      <a:r>
                        <a:rPr kumimoji="1" lang="ja-JP" altLang="en-US" sz="800" dirty="0" smtClean="0"/>
                        <a:t>蛋白質</a:t>
                      </a:r>
                      <a:r>
                        <a:rPr kumimoji="1" lang="en-US" altLang="ja-JP" sz="800" dirty="0" smtClean="0"/>
                        <a:t>45g</a:t>
                      </a:r>
                      <a:r>
                        <a:rPr kumimoji="1" lang="ja-JP" altLang="en-US" sz="800" dirty="0" err="1" smtClean="0"/>
                        <a:t>、</a:t>
                      </a:r>
                      <a:r>
                        <a:rPr kumimoji="1" lang="ja-JP" altLang="en-US" sz="800" dirty="0" smtClean="0"/>
                        <a:t>脂質</a:t>
                      </a:r>
                      <a:r>
                        <a:rPr kumimoji="1" lang="en-US" altLang="ja-JP" sz="800" dirty="0" smtClean="0"/>
                        <a:t>30g</a:t>
                      </a:r>
                      <a:r>
                        <a:rPr kumimoji="1" lang="ja-JP" altLang="en-US" sz="800" dirty="0" smtClean="0"/>
                        <a:t>）</a:t>
                      </a:r>
                      <a:endParaRPr kumimoji="1"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l"/>
                      <a:endParaRPr kumimoji="1" lang="ja-JP" altLang="en-US" sz="800" dirty="0"/>
                    </a:p>
                  </a:txBody>
                  <a:tcPr anchor="ctr"/>
                </a:tc>
                <a:extLst>
                  <a:ext uri="{0D108BD9-81ED-4DB2-BD59-A6C34878D82A}">
                    <a16:rowId xmlns:a16="http://schemas.microsoft.com/office/drawing/2014/main" val="1248249291"/>
                  </a:ext>
                </a:extLst>
              </a:tr>
              <a:tr h="218745">
                <a:tc vMerge="1">
                  <a:txBody>
                    <a:bodyPr/>
                    <a:lstStyle/>
                    <a:p>
                      <a:endParaRPr lang="ja-JP" altLang="en-US" sz="900" dirty="0"/>
                    </a:p>
                  </a:txBody>
                  <a:tcPr/>
                </a:tc>
                <a:tc>
                  <a:txBody>
                    <a:bodyPr/>
                    <a:lstStyle/>
                    <a:p>
                      <a:r>
                        <a:rPr lang="ja-JP" altLang="en-US" sz="800" dirty="0" smtClean="0"/>
                        <a:t>あじさい食</a:t>
                      </a:r>
                      <a:endParaRPr lang="ja-JP" altLang="en-US" sz="800" dirty="0"/>
                    </a:p>
                  </a:txBody>
                  <a:tcPr/>
                </a:tc>
                <a:tc gridSpan="6">
                  <a:txBody>
                    <a:bodyPr/>
                    <a:lstStyle/>
                    <a:p>
                      <a:pPr algn="l"/>
                      <a:r>
                        <a:rPr kumimoji="1" lang="ja-JP" altLang="en-US" sz="800" dirty="0" smtClean="0"/>
                        <a:t>リニアック食で五分粥を基本に、酸味禁・毎食汁物付き</a:t>
                      </a:r>
                      <a:endParaRPr kumimoji="1"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ctr"/>
                      <a:endParaRPr kumimoji="1" lang="ja-JP" altLang="en-US" sz="800" dirty="0"/>
                    </a:p>
                  </a:txBody>
                  <a:tcPr/>
                </a:tc>
                <a:tc hMerge="1">
                  <a:txBody>
                    <a:bodyPr/>
                    <a:lstStyle/>
                    <a:p>
                      <a:pPr algn="l"/>
                      <a:endParaRPr kumimoji="1" lang="ja-JP" altLang="en-US" sz="800" dirty="0"/>
                    </a:p>
                  </a:txBody>
                  <a:tcPr anchor="ctr"/>
                </a:tc>
                <a:extLst>
                  <a:ext uri="{0D108BD9-81ED-4DB2-BD59-A6C34878D82A}">
                    <a16:rowId xmlns:a16="http://schemas.microsoft.com/office/drawing/2014/main" val="1372402540"/>
                  </a:ext>
                </a:extLst>
              </a:tr>
              <a:tr h="218745">
                <a:tc vMerge="1">
                  <a:txBody>
                    <a:bodyPr/>
                    <a:lstStyle/>
                    <a:p>
                      <a:endParaRPr lang="ja-JP" altLang="en-US" sz="900" dirty="0"/>
                    </a:p>
                  </a:txBody>
                  <a:tcPr/>
                </a:tc>
                <a:tc>
                  <a:txBody>
                    <a:bodyPr/>
                    <a:lstStyle/>
                    <a:p>
                      <a:r>
                        <a:rPr lang="ja-JP" altLang="en-US" sz="800" dirty="0" smtClean="0"/>
                        <a:t>ひまわり食</a:t>
                      </a:r>
                      <a:endParaRPr lang="ja-JP" altLang="en-US" sz="800" dirty="0"/>
                    </a:p>
                  </a:txBody>
                  <a:tcPr/>
                </a:tc>
                <a:tc gridSpan="6">
                  <a:txBody>
                    <a:bodyPr/>
                    <a:lstStyle/>
                    <a:p>
                      <a:pPr algn="l"/>
                      <a:r>
                        <a:rPr kumimoji="1" lang="ja-JP" altLang="en-US" sz="800" dirty="0" smtClean="0"/>
                        <a:t>基準表で対応できない特別指示食（主食のみ、汁のみ等　食費負担あり）</a:t>
                      </a:r>
                      <a:endParaRPr kumimoji="1" lang="ja-JP" altLang="en-US" sz="8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06819769"/>
                  </a:ext>
                </a:extLst>
              </a:tr>
            </a:tbl>
          </a:graphicData>
        </a:graphic>
      </p:graphicFrame>
      <p:pic>
        <p:nvPicPr>
          <p:cNvPr id="7" name="Picture 6" descr="クリックすると新しいウィンドウで開きます"/>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08951">
            <a:off x="4029903" y="130548"/>
            <a:ext cx="383823" cy="3838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306" y="146896"/>
            <a:ext cx="309360" cy="3422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6929" y="161819"/>
            <a:ext cx="240690" cy="3422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クリックすると新しいウィンドウで開きます"/>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464298">
            <a:off x="5548503" y="162499"/>
            <a:ext cx="391691" cy="39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87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1647</TotalTime>
  <Words>1612</Words>
  <Application>Microsoft Office PowerPoint</Application>
  <PresentationFormat>画面に合わせる (4:3)</PresentationFormat>
  <Paragraphs>316</Paragraphs>
  <Slides>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ＤＦ平成ゴシック体W5</vt:lpstr>
      <vt:lpstr>HGPｺﾞｼｯｸE</vt:lpstr>
      <vt:lpstr>HGPｺﾞｼｯｸM</vt:lpstr>
      <vt:lpstr>HGSｺﾞｼｯｸE</vt:lpstr>
      <vt:lpstr>HGSｺﾞｼｯｸM</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河野 裕子</dc:creator>
  <cp:lastModifiedBy>河野 裕子</cp:lastModifiedBy>
  <cp:revision>88</cp:revision>
  <cp:lastPrinted>2021-01-12T06:11:34Z</cp:lastPrinted>
  <dcterms:created xsi:type="dcterms:W3CDTF">2021-01-06T01:02:31Z</dcterms:created>
  <dcterms:modified xsi:type="dcterms:W3CDTF">2021-02-15T09:26:45Z</dcterms:modified>
</cp:coreProperties>
</file>